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16.jpg" ContentType="image/unknown"/>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942" r:id="rId1"/>
  </p:sldMasterIdLst>
  <p:notesMasterIdLst>
    <p:notesMasterId r:id="rId37"/>
  </p:notesMasterIdLst>
  <p:sldIdLst>
    <p:sldId id="480" r:id="rId2"/>
    <p:sldId id="440" r:id="rId3"/>
    <p:sldId id="467" r:id="rId4"/>
    <p:sldId id="465" r:id="rId5"/>
    <p:sldId id="468" r:id="rId6"/>
    <p:sldId id="471" r:id="rId7"/>
    <p:sldId id="474" r:id="rId8"/>
    <p:sldId id="473" r:id="rId9"/>
    <p:sldId id="469" r:id="rId10"/>
    <p:sldId id="475" r:id="rId11"/>
    <p:sldId id="476" r:id="rId12"/>
    <p:sldId id="470" r:id="rId13"/>
    <p:sldId id="478" r:id="rId14"/>
    <p:sldId id="332" r:id="rId15"/>
    <p:sldId id="333" r:id="rId16"/>
    <p:sldId id="335" r:id="rId17"/>
    <p:sldId id="334" r:id="rId18"/>
    <p:sldId id="336" r:id="rId19"/>
    <p:sldId id="337" r:id="rId20"/>
    <p:sldId id="338" r:id="rId21"/>
    <p:sldId id="340" r:id="rId22"/>
    <p:sldId id="341" r:id="rId23"/>
    <p:sldId id="342" r:id="rId24"/>
    <p:sldId id="343" r:id="rId25"/>
    <p:sldId id="344" r:id="rId26"/>
    <p:sldId id="345" r:id="rId27"/>
    <p:sldId id="346" r:id="rId28"/>
    <p:sldId id="347" r:id="rId29"/>
    <p:sldId id="348" r:id="rId30"/>
    <p:sldId id="349" r:id="rId31"/>
    <p:sldId id="350" r:id="rId32"/>
    <p:sldId id="352" r:id="rId33"/>
    <p:sldId id="354" r:id="rId34"/>
    <p:sldId id="353" r:id="rId35"/>
    <p:sldId id="357" r:id="rId36"/>
  </p:sldIdLst>
  <p:sldSz cx="9144000" cy="6858000" type="screen4x3"/>
  <p:notesSz cx="7315200" cy="9601200"/>
  <p:embeddedFontLst>
    <p:embeddedFont>
      <p:font typeface="Calibri" panose="020F0502020204030204" pitchFamily="34" charset="0"/>
      <p:regular r:id="rId38"/>
      <p:bold r:id="rId39"/>
      <p:italic r:id="rId40"/>
      <p:boldItalic r:id="rId41"/>
    </p:embeddedFont>
    <p:embeddedFont>
      <p:font typeface="Calisto MT" panose="02040603050505030304" pitchFamily="18" charset="0"/>
      <p:regular r:id="rId42"/>
      <p:bold r:id="rId43"/>
      <p:italic r:id="rId44"/>
      <p:boldItalic r:id="rId45"/>
    </p:embeddedFont>
    <p:embeddedFont>
      <p:font typeface="PT Sans" panose="020B0503020203020204" pitchFamily="34" charset="0"/>
      <p:regular r:id="rId46"/>
      <p:bold r:id="rId47"/>
      <p:italic r:id="rId48"/>
      <p:boldItalic r:id="rId49"/>
    </p:embeddedFont>
    <p:embeddedFont>
      <p:font typeface="PT Serif" panose="020A0603040505020204" pitchFamily="18" charset="0"/>
      <p:regular r:id="rId50"/>
      <p:bold r:id="rId51"/>
      <p:italic r:id="rId52"/>
      <p:boldItalic r:id="rId53"/>
    </p:embeddedFont>
    <p:embeddedFont>
      <p:font typeface="Wingdings 2" panose="05020102010507070707" pitchFamily="18" charset="2"/>
      <p:regular r:id="rId5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CFC"/>
    <a:srgbClr val="FFCC00"/>
    <a:srgbClr val="00FFFF"/>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94291" autoAdjust="0"/>
  </p:normalViewPr>
  <p:slideViewPr>
    <p:cSldViewPr snapToGrid="0">
      <p:cViewPr varScale="1">
        <p:scale>
          <a:sx n="108" d="100"/>
          <a:sy n="108" d="100"/>
        </p:scale>
        <p:origin x="170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169920" cy="481727"/>
          </a:xfrm>
          <a:prstGeom prst="rect">
            <a:avLst/>
          </a:prstGeom>
        </p:spPr>
        <p:txBody>
          <a:bodyPr vert="horz" lIns="99048" tIns="49524" rIns="99048" bIns="49524" rtlCol="0"/>
          <a:lstStyle>
            <a:lvl1pPr algn="l">
              <a:defRPr sz="1300"/>
            </a:lvl1pPr>
          </a:lstStyle>
          <a:p>
            <a:endParaRPr lang="es-PY"/>
          </a:p>
        </p:txBody>
      </p:sp>
      <p:sp>
        <p:nvSpPr>
          <p:cNvPr id="3" name="Marcador de fecha 2"/>
          <p:cNvSpPr>
            <a:spLocks noGrp="1"/>
          </p:cNvSpPr>
          <p:nvPr>
            <p:ph type="dt" idx="1"/>
          </p:nvPr>
        </p:nvSpPr>
        <p:spPr>
          <a:xfrm>
            <a:off x="4143588" y="0"/>
            <a:ext cx="3169920" cy="481727"/>
          </a:xfrm>
          <a:prstGeom prst="rect">
            <a:avLst/>
          </a:prstGeom>
        </p:spPr>
        <p:txBody>
          <a:bodyPr vert="horz" lIns="99048" tIns="49524" rIns="99048" bIns="49524" rtlCol="0"/>
          <a:lstStyle>
            <a:lvl1pPr algn="r">
              <a:defRPr sz="1300"/>
            </a:lvl1pPr>
          </a:lstStyle>
          <a:p>
            <a:fld id="{04009C69-8C48-4721-846F-A169A46E5FD5}" type="datetimeFigureOut">
              <a:rPr lang="es-PY" smtClean="0"/>
              <a:t>26/05/2023</a:t>
            </a:fld>
            <a:endParaRPr lang="es-PY"/>
          </a:p>
        </p:txBody>
      </p:sp>
      <p:sp>
        <p:nvSpPr>
          <p:cNvPr id="4" name="Marcador de imagen de diapositiva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9048" tIns="49524" rIns="99048" bIns="49524" rtlCol="0" anchor="ctr"/>
          <a:lstStyle/>
          <a:p>
            <a:endParaRPr lang="es-PY"/>
          </a:p>
        </p:txBody>
      </p:sp>
      <p:sp>
        <p:nvSpPr>
          <p:cNvPr id="5" name="Marcador de notas 4"/>
          <p:cNvSpPr>
            <a:spLocks noGrp="1"/>
          </p:cNvSpPr>
          <p:nvPr>
            <p:ph type="body" sz="quarter" idx="3"/>
          </p:nvPr>
        </p:nvSpPr>
        <p:spPr>
          <a:xfrm>
            <a:off x="731520" y="4620577"/>
            <a:ext cx="5852160" cy="3780473"/>
          </a:xfrm>
          <a:prstGeom prst="rect">
            <a:avLst/>
          </a:prstGeom>
        </p:spPr>
        <p:txBody>
          <a:bodyPr vert="horz" lIns="99048" tIns="49524" rIns="99048" bIns="49524"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Y"/>
          </a:p>
        </p:txBody>
      </p:sp>
      <p:sp>
        <p:nvSpPr>
          <p:cNvPr id="6" name="Marcador de pie de página 5"/>
          <p:cNvSpPr>
            <a:spLocks noGrp="1"/>
          </p:cNvSpPr>
          <p:nvPr>
            <p:ph type="ftr" sz="quarter" idx="4"/>
          </p:nvPr>
        </p:nvSpPr>
        <p:spPr>
          <a:xfrm>
            <a:off x="0" y="9119475"/>
            <a:ext cx="3169920" cy="481726"/>
          </a:xfrm>
          <a:prstGeom prst="rect">
            <a:avLst/>
          </a:prstGeom>
        </p:spPr>
        <p:txBody>
          <a:bodyPr vert="horz" lIns="99048" tIns="49524" rIns="99048" bIns="49524" rtlCol="0" anchor="b"/>
          <a:lstStyle>
            <a:lvl1pPr algn="l">
              <a:defRPr sz="1300"/>
            </a:lvl1pPr>
          </a:lstStyle>
          <a:p>
            <a:endParaRPr lang="es-PY"/>
          </a:p>
        </p:txBody>
      </p:sp>
      <p:sp>
        <p:nvSpPr>
          <p:cNvPr id="7" name="Marcador de número de diapositiva 6"/>
          <p:cNvSpPr>
            <a:spLocks noGrp="1"/>
          </p:cNvSpPr>
          <p:nvPr>
            <p:ph type="sldNum" sz="quarter" idx="5"/>
          </p:nvPr>
        </p:nvSpPr>
        <p:spPr>
          <a:xfrm>
            <a:off x="4143588" y="9119475"/>
            <a:ext cx="3169920" cy="481726"/>
          </a:xfrm>
          <a:prstGeom prst="rect">
            <a:avLst/>
          </a:prstGeom>
        </p:spPr>
        <p:txBody>
          <a:bodyPr vert="horz" lIns="99048" tIns="49524" rIns="99048" bIns="49524" rtlCol="0" anchor="b"/>
          <a:lstStyle>
            <a:lvl1pPr algn="r">
              <a:defRPr sz="1300"/>
            </a:lvl1pPr>
          </a:lstStyle>
          <a:p>
            <a:fld id="{2E005DDA-C46F-44B8-BC52-E9A95D32290B}" type="slidenum">
              <a:rPr lang="es-PY" smtClean="0"/>
              <a:t>‹Nº›</a:t>
            </a:fld>
            <a:endParaRPr lang="es-PY"/>
          </a:p>
        </p:txBody>
      </p:sp>
    </p:spTree>
    <p:extLst>
      <p:ext uri="{BB962C8B-B14F-4D97-AF65-F5344CB8AC3E}">
        <p14:creationId xmlns:p14="http://schemas.microsoft.com/office/powerpoint/2010/main" val="3047645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biblia.com/bible/nblh/Fil.%202.19-22?culture=e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biblia.com/bible/nblh/Fil.%202.19-22?culture=e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Y" dirty="0"/>
          </a:p>
        </p:txBody>
      </p:sp>
      <p:sp>
        <p:nvSpPr>
          <p:cNvPr id="4" name="Marcador de número de diapositiva 3"/>
          <p:cNvSpPr>
            <a:spLocks noGrp="1"/>
          </p:cNvSpPr>
          <p:nvPr>
            <p:ph type="sldNum" sz="quarter" idx="5"/>
          </p:nvPr>
        </p:nvSpPr>
        <p:spPr/>
        <p:txBody>
          <a:bodyPr/>
          <a:lstStyle/>
          <a:p>
            <a:fld id="{2E005DDA-C46F-44B8-BC52-E9A95D32290B}" type="slidenum">
              <a:rPr lang="es-PY" smtClean="0"/>
              <a:t>1</a:t>
            </a:fld>
            <a:endParaRPr lang="es-PY"/>
          </a:p>
        </p:txBody>
      </p:sp>
    </p:spTree>
    <p:extLst>
      <p:ext uri="{BB962C8B-B14F-4D97-AF65-F5344CB8AC3E}">
        <p14:creationId xmlns:p14="http://schemas.microsoft.com/office/powerpoint/2010/main" val="3229667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Y" dirty="0"/>
          </a:p>
        </p:txBody>
      </p:sp>
      <p:sp>
        <p:nvSpPr>
          <p:cNvPr id="4" name="Marcador de número de diapositiva 3"/>
          <p:cNvSpPr>
            <a:spLocks noGrp="1"/>
          </p:cNvSpPr>
          <p:nvPr>
            <p:ph type="sldNum" sz="quarter" idx="5"/>
          </p:nvPr>
        </p:nvSpPr>
        <p:spPr/>
        <p:txBody>
          <a:bodyPr/>
          <a:lstStyle/>
          <a:p>
            <a:fld id="{2E005DDA-C46F-44B8-BC52-E9A95D32290B}" type="slidenum">
              <a:rPr lang="es-PY" smtClean="0"/>
              <a:t>10</a:t>
            </a:fld>
            <a:endParaRPr lang="es-PY"/>
          </a:p>
        </p:txBody>
      </p:sp>
    </p:spTree>
    <p:extLst>
      <p:ext uri="{BB962C8B-B14F-4D97-AF65-F5344CB8AC3E}">
        <p14:creationId xmlns:p14="http://schemas.microsoft.com/office/powerpoint/2010/main" val="1203949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Y" dirty="0"/>
          </a:p>
        </p:txBody>
      </p:sp>
      <p:sp>
        <p:nvSpPr>
          <p:cNvPr id="4" name="Marcador de número de diapositiva 3"/>
          <p:cNvSpPr>
            <a:spLocks noGrp="1"/>
          </p:cNvSpPr>
          <p:nvPr>
            <p:ph type="sldNum" sz="quarter" idx="5"/>
          </p:nvPr>
        </p:nvSpPr>
        <p:spPr/>
        <p:txBody>
          <a:bodyPr/>
          <a:lstStyle/>
          <a:p>
            <a:fld id="{2E005DDA-C46F-44B8-BC52-E9A95D32290B}" type="slidenum">
              <a:rPr lang="es-PY" smtClean="0"/>
              <a:t>11</a:t>
            </a:fld>
            <a:endParaRPr lang="es-PY"/>
          </a:p>
        </p:txBody>
      </p:sp>
    </p:spTree>
    <p:extLst>
      <p:ext uri="{BB962C8B-B14F-4D97-AF65-F5344CB8AC3E}">
        <p14:creationId xmlns:p14="http://schemas.microsoft.com/office/powerpoint/2010/main" val="155694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Y" dirty="0"/>
          </a:p>
        </p:txBody>
      </p:sp>
      <p:sp>
        <p:nvSpPr>
          <p:cNvPr id="4" name="Marcador de número de diapositiva 3"/>
          <p:cNvSpPr>
            <a:spLocks noGrp="1"/>
          </p:cNvSpPr>
          <p:nvPr>
            <p:ph type="sldNum" sz="quarter" idx="5"/>
          </p:nvPr>
        </p:nvSpPr>
        <p:spPr/>
        <p:txBody>
          <a:bodyPr/>
          <a:lstStyle/>
          <a:p>
            <a:fld id="{2E005DDA-C46F-44B8-BC52-E9A95D32290B}" type="slidenum">
              <a:rPr lang="es-PY" smtClean="0"/>
              <a:t>12</a:t>
            </a:fld>
            <a:endParaRPr lang="es-PY"/>
          </a:p>
        </p:txBody>
      </p:sp>
    </p:spTree>
    <p:extLst>
      <p:ext uri="{BB962C8B-B14F-4D97-AF65-F5344CB8AC3E}">
        <p14:creationId xmlns:p14="http://schemas.microsoft.com/office/powerpoint/2010/main" val="2168626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Y" dirty="0"/>
          </a:p>
        </p:txBody>
      </p:sp>
      <p:sp>
        <p:nvSpPr>
          <p:cNvPr id="4" name="Marcador de número de diapositiva 3"/>
          <p:cNvSpPr>
            <a:spLocks noGrp="1"/>
          </p:cNvSpPr>
          <p:nvPr>
            <p:ph type="sldNum" sz="quarter" idx="5"/>
          </p:nvPr>
        </p:nvSpPr>
        <p:spPr/>
        <p:txBody>
          <a:bodyPr/>
          <a:lstStyle/>
          <a:p>
            <a:fld id="{2E005DDA-C46F-44B8-BC52-E9A95D32290B}" type="slidenum">
              <a:rPr lang="es-PY" smtClean="0"/>
              <a:t>13</a:t>
            </a:fld>
            <a:endParaRPr lang="es-PY"/>
          </a:p>
        </p:txBody>
      </p:sp>
    </p:spTree>
    <p:extLst>
      <p:ext uri="{BB962C8B-B14F-4D97-AF65-F5344CB8AC3E}">
        <p14:creationId xmlns:p14="http://schemas.microsoft.com/office/powerpoint/2010/main" val="3141900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Y" dirty="0"/>
          </a:p>
        </p:txBody>
      </p:sp>
      <p:sp>
        <p:nvSpPr>
          <p:cNvPr id="4" name="Marcador de número de diapositiva 3"/>
          <p:cNvSpPr>
            <a:spLocks noGrp="1"/>
          </p:cNvSpPr>
          <p:nvPr>
            <p:ph type="sldNum" sz="quarter" idx="5"/>
          </p:nvPr>
        </p:nvSpPr>
        <p:spPr/>
        <p:txBody>
          <a:bodyPr/>
          <a:lstStyle/>
          <a:p>
            <a:fld id="{2E005DDA-C46F-44B8-BC52-E9A95D32290B}" type="slidenum">
              <a:rPr lang="es-PY" smtClean="0"/>
              <a:t>14</a:t>
            </a:fld>
            <a:endParaRPr lang="es-PY"/>
          </a:p>
        </p:txBody>
      </p:sp>
    </p:spTree>
    <p:extLst>
      <p:ext uri="{BB962C8B-B14F-4D97-AF65-F5344CB8AC3E}">
        <p14:creationId xmlns:p14="http://schemas.microsoft.com/office/powerpoint/2010/main" val="3220255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Y" dirty="0"/>
          </a:p>
        </p:txBody>
      </p:sp>
      <p:sp>
        <p:nvSpPr>
          <p:cNvPr id="4" name="Marcador de número de diapositiva 3"/>
          <p:cNvSpPr>
            <a:spLocks noGrp="1"/>
          </p:cNvSpPr>
          <p:nvPr>
            <p:ph type="sldNum" sz="quarter" idx="5"/>
          </p:nvPr>
        </p:nvSpPr>
        <p:spPr/>
        <p:txBody>
          <a:bodyPr/>
          <a:lstStyle/>
          <a:p>
            <a:fld id="{2E005DDA-C46F-44B8-BC52-E9A95D32290B}" type="slidenum">
              <a:rPr lang="es-PY" smtClean="0"/>
              <a:t>15</a:t>
            </a:fld>
            <a:endParaRPr lang="es-PY"/>
          </a:p>
        </p:txBody>
      </p:sp>
    </p:spTree>
    <p:extLst>
      <p:ext uri="{BB962C8B-B14F-4D97-AF65-F5344CB8AC3E}">
        <p14:creationId xmlns:p14="http://schemas.microsoft.com/office/powerpoint/2010/main" val="3134198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Y" dirty="0"/>
          </a:p>
        </p:txBody>
      </p:sp>
      <p:sp>
        <p:nvSpPr>
          <p:cNvPr id="4" name="Marcador de número de diapositiva 3"/>
          <p:cNvSpPr>
            <a:spLocks noGrp="1"/>
          </p:cNvSpPr>
          <p:nvPr>
            <p:ph type="sldNum" sz="quarter" idx="5"/>
          </p:nvPr>
        </p:nvSpPr>
        <p:spPr/>
        <p:txBody>
          <a:bodyPr/>
          <a:lstStyle/>
          <a:p>
            <a:fld id="{2E005DDA-C46F-44B8-BC52-E9A95D32290B}" type="slidenum">
              <a:rPr lang="es-PY" smtClean="0"/>
              <a:t>16</a:t>
            </a:fld>
            <a:endParaRPr lang="es-PY"/>
          </a:p>
        </p:txBody>
      </p:sp>
    </p:spTree>
    <p:extLst>
      <p:ext uri="{BB962C8B-B14F-4D97-AF65-F5344CB8AC3E}">
        <p14:creationId xmlns:p14="http://schemas.microsoft.com/office/powerpoint/2010/main" val="2924827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Y" dirty="0"/>
          </a:p>
        </p:txBody>
      </p:sp>
      <p:sp>
        <p:nvSpPr>
          <p:cNvPr id="4" name="Marcador de número de diapositiva 3"/>
          <p:cNvSpPr>
            <a:spLocks noGrp="1"/>
          </p:cNvSpPr>
          <p:nvPr>
            <p:ph type="sldNum" sz="quarter" idx="5"/>
          </p:nvPr>
        </p:nvSpPr>
        <p:spPr/>
        <p:txBody>
          <a:bodyPr/>
          <a:lstStyle/>
          <a:p>
            <a:fld id="{2E005DDA-C46F-44B8-BC52-E9A95D32290B}" type="slidenum">
              <a:rPr lang="es-PY" smtClean="0"/>
              <a:t>17</a:t>
            </a:fld>
            <a:endParaRPr lang="es-PY"/>
          </a:p>
        </p:txBody>
      </p:sp>
    </p:spTree>
    <p:extLst>
      <p:ext uri="{BB962C8B-B14F-4D97-AF65-F5344CB8AC3E}">
        <p14:creationId xmlns:p14="http://schemas.microsoft.com/office/powerpoint/2010/main" val="23186393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Y" dirty="0"/>
          </a:p>
        </p:txBody>
      </p:sp>
      <p:sp>
        <p:nvSpPr>
          <p:cNvPr id="4" name="Marcador de número de diapositiva 3"/>
          <p:cNvSpPr>
            <a:spLocks noGrp="1"/>
          </p:cNvSpPr>
          <p:nvPr>
            <p:ph type="sldNum" sz="quarter" idx="5"/>
          </p:nvPr>
        </p:nvSpPr>
        <p:spPr/>
        <p:txBody>
          <a:bodyPr/>
          <a:lstStyle/>
          <a:p>
            <a:fld id="{2E005DDA-C46F-44B8-BC52-E9A95D32290B}" type="slidenum">
              <a:rPr lang="es-PY" smtClean="0"/>
              <a:t>18</a:t>
            </a:fld>
            <a:endParaRPr lang="es-PY"/>
          </a:p>
        </p:txBody>
      </p:sp>
    </p:spTree>
    <p:extLst>
      <p:ext uri="{BB962C8B-B14F-4D97-AF65-F5344CB8AC3E}">
        <p14:creationId xmlns:p14="http://schemas.microsoft.com/office/powerpoint/2010/main" val="21626285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Y" dirty="0"/>
          </a:p>
        </p:txBody>
      </p:sp>
      <p:sp>
        <p:nvSpPr>
          <p:cNvPr id="4" name="Marcador de número de diapositiva 3"/>
          <p:cNvSpPr>
            <a:spLocks noGrp="1"/>
          </p:cNvSpPr>
          <p:nvPr>
            <p:ph type="sldNum" sz="quarter" idx="5"/>
          </p:nvPr>
        </p:nvSpPr>
        <p:spPr/>
        <p:txBody>
          <a:bodyPr/>
          <a:lstStyle/>
          <a:p>
            <a:fld id="{2E005DDA-C46F-44B8-BC52-E9A95D32290B}" type="slidenum">
              <a:rPr lang="es-PY" smtClean="0"/>
              <a:t>19</a:t>
            </a:fld>
            <a:endParaRPr lang="es-PY"/>
          </a:p>
        </p:txBody>
      </p:sp>
    </p:spTree>
    <p:extLst>
      <p:ext uri="{BB962C8B-B14F-4D97-AF65-F5344CB8AC3E}">
        <p14:creationId xmlns:p14="http://schemas.microsoft.com/office/powerpoint/2010/main" val="82114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Y" dirty="0"/>
          </a:p>
        </p:txBody>
      </p:sp>
      <p:sp>
        <p:nvSpPr>
          <p:cNvPr id="4" name="Marcador de número de diapositiva 3"/>
          <p:cNvSpPr>
            <a:spLocks noGrp="1"/>
          </p:cNvSpPr>
          <p:nvPr>
            <p:ph type="sldNum" sz="quarter" idx="5"/>
          </p:nvPr>
        </p:nvSpPr>
        <p:spPr/>
        <p:txBody>
          <a:bodyPr/>
          <a:lstStyle/>
          <a:p>
            <a:fld id="{2E005DDA-C46F-44B8-BC52-E9A95D32290B}" type="slidenum">
              <a:rPr lang="es-PY" smtClean="0"/>
              <a:t>2</a:t>
            </a:fld>
            <a:endParaRPr lang="es-PY"/>
          </a:p>
        </p:txBody>
      </p:sp>
    </p:spTree>
    <p:extLst>
      <p:ext uri="{BB962C8B-B14F-4D97-AF65-F5344CB8AC3E}">
        <p14:creationId xmlns:p14="http://schemas.microsoft.com/office/powerpoint/2010/main" val="1056872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Y" dirty="0"/>
          </a:p>
        </p:txBody>
      </p:sp>
      <p:sp>
        <p:nvSpPr>
          <p:cNvPr id="4" name="Marcador de número de diapositiva 3"/>
          <p:cNvSpPr>
            <a:spLocks noGrp="1"/>
          </p:cNvSpPr>
          <p:nvPr>
            <p:ph type="sldNum" sz="quarter" idx="5"/>
          </p:nvPr>
        </p:nvSpPr>
        <p:spPr/>
        <p:txBody>
          <a:bodyPr/>
          <a:lstStyle/>
          <a:p>
            <a:fld id="{2E005DDA-C46F-44B8-BC52-E9A95D32290B}" type="slidenum">
              <a:rPr lang="es-PY" smtClean="0"/>
              <a:t>20</a:t>
            </a:fld>
            <a:endParaRPr lang="es-PY"/>
          </a:p>
        </p:txBody>
      </p:sp>
    </p:spTree>
    <p:extLst>
      <p:ext uri="{BB962C8B-B14F-4D97-AF65-F5344CB8AC3E}">
        <p14:creationId xmlns:p14="http://schemas.microsoft.com/office/powerpoint/2010/main" val="1221686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Y" dirty="0"/>
          </a:p>
        </p:txBody>
      </p:sp>
      <p:sp>
        <p:nvSpPr>
          <p:cNvPr id="4" name="Marcador de número de diapositiva 3"/>
          <p:cNvSpPr>
            <a:spLocks noGrp="1"/>
          </p:cNvSpPr>
          <p:nvPr>
            <p:ph type="sldNum" sz="quarter" idx="5"/>
          </p:nvPr>
        </p:nvSpPr>
        <p:spPr/>
        <p:txBody>
          <a:bodyPr/>
          <a:lstStyle/>
          <a:p>
            <a:fld id="{2E005DDA-C46F-44B8-BC52-E9A95D32290B}" type="slidenum">
              <a:rPr lang="es-PY" smtClean="0"/>
              <a:t>21</a:t>
            </a:fld>
            <a:endParaRPr lang="es-PY"/>
          </a:p>
        </p:txBody>
      </p:sp>
    </p:spTree>
    <p:extLst>
      <p:ext uri="{BB962C8B-B14F-4D97-AF65-F5344CB8AC3E}">
        <p14:creationId xmlns:p14="http://schemas.microsoft.com/office/powerpoint/2010/main" val="2056261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Y" dirty="0"/>
          </a:p>
        </p:txBody>
      </p:sp>
      <p:sp>
        <p:nvSpPr>
          <p:cNvPr id="4" name="Marcador de número de diapositiva 3"/>
          <p:cNvSpPr>
            <a:spLocks noGrp="1"/>
          </p:cNvSpPr>
          <p:nvPr>
            <p:ph type="sldNum" sz="quarter" idx="5"/>
          </p:nvPr>
        </p:nvSpPr>
        <p:spPr/>
        <p:txBody>
          <a:bodyPr/>
          <a:lstStyle/>
          <a:p>
            <a:fld id="{2E005DDA-C46F-44B8-BC52-E9A95D32290B}" type="slidenum">
              <a:rPr lang="es-PY" smtClean="0"/>
              <a:t>22</a:t>
            </a:fld>
            <a:endParaRPr lang="es-PY"/>
          </a:p>
        </p:txBody>
      </p:sp>
    </p:spTree>
    <p:extLst>
      <p:ext uri="{BB962C8B-B14F-4D97-AF65-F5344CB8AC3E}">
        <p14:creationId xmlns:p14="http://schemas.microsoft.com/office/powerpoint/2010/main" val="28574324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Y" dirty="0"/>
          </a:p>
        </p:txBody>
      </p:sp>
      <p:sp>
        <p:nvSpPr>
          <p:cNvPr id="4" name="Marcador de número de diapositiva 3"/>
          <p:cNvSpPr>
            <a:spLocks noGrp="1"/>
          </p:cNvSpPr>
          <p:nvPr>
            <p:ph type="sldNum" sz="quarter" idx="5"/>
          </p:nvPr>
        </p:nvSpPr>
        <p:spPr/>
        <p:txBody>
          <a:bodyPr/>
          <a:lstStyle/>
          <a:p>
            <a:fld id="{2E005DDA-C46F-44B8-BC52-E9A95D32290B}" type="slidenum">
              <a:rPr lang="es-PY" smtClean="0"/>
              <a:t>23</a:t>
            </a:fld>
            <a:endParaRPr lang="es-PY"/>
          </a:p>
        </p:txBody>
      </p:sp>
    </p:spTree>
    <p:extLst>
      <p:ext uri="{BB962C8B-B14F-4D97-AF65-F5344CB8AC3E}">
        <p14:creationId xmlns:p14="http://schemas.microsoft.com/office/powerpoint/2010/main" val="3959908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 b="1" i="0" dirty="0">
                <a:solidFill>
                  <a:srgbClr val="000000"/>
                </a:solidFill>
                <a:effectLst/>
                <a:latin typeface="PT Sans" panose="020B0503020203020204" pitchFamily="34" charset="0"/>
              </a:rPr>
              <a:t>Timoteo acompaña a Pablo y a Silas</a:t>
            </a:r>
          </a:p>
          <a:p>
            <a:pPr algn="l"/>
            <a:r>
              <a:rPr lang="es-ES" b="1" i="0" dirty="0">
                <a:solidFill>
                  <a:srgbClr val="000000"/>
                </a:solidFill>
                <a:effectLst/>
                <a:latin typeface="PT Sans" panose="020B0503020203020204" pitchFamily="34" charset="0"/>
              </a:rPr>
              <a:t>16 </a:t>
            </a:r>
            <a:r>
              <a:rPr lang="es-ES" b="0" i="0" dirty="0">
                <a:solidFill>
                  <a:srgbClr val="000000"/>
                </a:solidFill>
                <a:effectLst/>
                <a:latin typeface="PT Sans" panose="020B0503020203020204" pitchFamily="34" charset="0"/>
              </a:rPr>
              <a:t> Después llegó a </a:t>
            </a:r>
            <a:r>
              <a:rPr lang="es-ES" b="0" i="0" dirty="0" err="1">
                <a:solidFill>
                  <a:srgbClr val="000000"/>
                </a:solidFill>
                <a:effectLst/>
                <a:latin typeface="PT Sans" panose="020B0503020203020204" pitchFamily="34" charset="0"/>
              </a:rPr>
              <a:t>Derbe</a:t>
            </a:r>
            <a:r>
              <a:rPr lang="es-ES" b="0" i="0" dirty="0">
                <a:solidFill>
                  <a:srgbClr val="000000"/>
                </a:solidFill>
                <a:effectLst/>
                <a:latin typeface="PT Sans" panose="020B0503020203020204" pitchFamily="34" charset="0"/>
              </a:rPr>
              <a:t> y a </a:t>
            </a:r>
            <a:r>
              <a:rPr lang="es-ES" b="0" i="0" dirty="0" err="1">
                <a:solidFill>
                  <a:srgbClr val="000000"/>
                </a:solidFill>
                <a:effectLst/>
                <a:latin typeface="PT Sans" panose="020B0503020203020204" pitchFamily="34" charset="0"/>
              </a:rPr>
              <a:t>Listra</a:t>
            </a:r>
            <a:r>
              <a:rPr lang="es-ES" b="0" i="0" dirty="0">
                <a:solidFill>
                  <a:srgbClr val="000000"/>
                </a:solidFill>
                <a:effectLst/>
                <a:latin typeface="PT Sans" panose="020B0503020203020204" pitchFamily="34" charset="0"/>
              </a:rPr>
              <a:t>; y he aquí, había allí cierto discípulo llamado Timoteo, hijo de una mujer judía creyente, pero de padre griego;</a:t>
            </a:r>
          </a:p>
          <a:p>
            <a:pPr algn="l"/>
            <a:r>
              <a:rPr lang="es-ES" b="1" i="0" baseline="30000" dirty="0">
                <a:solidFill>
                  <a:srgbClr val="000000"/>
                </a:solidFill>
                <a:effectLst/>
                <a:latin typeface="PT Sans" panose="020B0503020203020204" pitchFamily="34" charset="0"/>
              </a:rPr>
              <a:t>2 </a:t>
            </a:r>
            <a:r>
              <a:rPr lang="es-ES" b="0" i="0" dirty="0">
                <a:solidFill>
                  <a:srgbClr val="000000"/>
                </a:solidFill>
                <a:effectLst/>
                <a:latin typeface="PT Sans" panose="020B0503020203020204" pitchFamily="34" charset="0"/>
              </a:rPr>
              <a:t>y daban buen testimonio de él los hermanos que estaban en </a:t>
            </a:r>
            <a:r>
              <a:rPr lang="es-ES" b="0" i="0" dirty="0" err="1">
                <a:solidFill>
                  <a:srgbClr val="000000"/>
                </a:solidFill>
                <a:effectLst/>
                <a:latin typeface="PT Sans" panose="020B0503020203020204" pitchFamily="34" charset="0"/>
              </a:rPr>
              <a:t>Listra</a:t>
            </a:r>
            <a:r>
              <a:rPr lang="es-ES" b="0" i="0" dirty="0">
                <a:solidFill>
                  <a:srgbClr val="000000"/>
                </a:solidFill>
                <a:effectLst/>
                <a:latin typeface="PT Sans" panose="020B0503020203020204" pitchFamily="34" charset="0"/>
              </a:rPr>
              <a:t> y en </a:t>
            </a:r>
            <a:r>
              <a:rPr lang="es-ES" b="0" i="0" dirty="0" err="1">
                <a:solidFill>
                  <a:srgbClr val="000000"/>
                </a:solidFill>
                <a:effectLst/>
                <a:latin typeface="PT Sans" panose="020B0503020203020204" pitchFamily="34" charset="0"/>
              </a:rPr>
              <a:t>Iconio</a:t>
            </a:r>
            <a:r>
              <a:rPr lang="es-ES" b="0" i="0" dirty="0">
                <a:solidFill>
                  <a:srgbClr val="000000"/>
                </a:solidFill>
                <a:effectLst/>
                <a:latin typeface="PT Sans" panose="020B0503020203020204" pitchFamily="34" charset="0"/>
              </a:rPr>
              <a:t>.</a:t>
            </a:r>
          </a:p>
        </p:txBody>
      </p:sp>
      <p:sp>
        <p:nvSpPr>
          <p:cNvPr id="4" name="Marcador de número de diapositiva 3"/>
          <p:cNvSpPr>
            <a:spLocks noGrp="1"/>
          </p:cNvSpPr>
          <p:nvPr>
            <p:ph type="sldNum" sz="quarter" idx="5"/>
          </p:nvPr>
        </p:nvSpPr>
        <p:spPr/>
        <p:txBody>
          <a:bodyPr/>
          <a:lstStyle/>
          <a:p>
            <a:fld id="{2E005DDA-C46F-44B8-BC52-E9A95D32290B}" type="slidenum">
              <a:rPr lang="es-PY" smtClean="0"/>
              <a:t>24</a:t>
            </a:fld>
            <a:endParaRPr lang="es-PY"/>
          </a:p>
        </p:txBody>
      </p:sp>
    </p:spTree>
    <p:extLst>
      <p:ext uri="{BB962C8B-B14F-4D97-AF65-F5344CB8AC3E}">
        <p14:creationId xmlns:p14="http://schemas.microsoft.com/office/powerpoint/2010/main" val="19875300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 b="0" i="0" dirty="0">
                <a:solidFill>
                  <a:srgbClr val="000000"/>
                </a:solidFill>
                <a:effectLst/>
                <a:latin typeface="PT Sans" panose="020B0503020203020204" pitchFamily="34" charset="0"/>
              </a:rPr>
              <a:t>2 Timoteo 1:5 Reina-Valera 1960</a:t>
            </a:r>
          </a:p>
          <a:p>
            <a:pPr algn="l"/>
            <a:r>
              <a:rPr lang="es-ES" b="1" i="0" baseline="30000" dirty="0">
                <a:solidFill>
                  <a:srgbClr val="000000"/>
                </a:solidFill>
                <a:effectLst/>
                <a:latin typeface="PT Sans" panose="020B0503020203020204" pitchFamily="34" charset="0"/>
              </a:rPr>
              <a:t>5 </a:t>
            </a:r>
            <a:r>
              <a:rPr lang="es-ES" b="0" i="0" dirty="0">
                <a:solidFill>
                  <a:srgbClr val="000000"/>
                </a:solidFill>
                <a:effectLst/>
                <a:latin typeface="PT Sans" panose="020B0503020203020204" pitchFamily="34" charset="0"/>
              </a:rPr>
              <a:t>trayendo a la memoria la fe no fingida que hay en ti, la cual habitó primero en tu abuela Loida, y en tu madre Eunice, y estoy seguro que en ti también.</a:t>
            </a:r>
          </a:p>
          <a:p>
            <a:endParaRPr lang="es-PY" dirty="0">
              <a:latin typeface="PT Sans" panose="020B0503020203020204" pitchFamily="34" charset="0"/>
            </a:endParaRPr>
          </a:p>
          <a:p>
            <a:pPr algn="l"/>
            <a:r>
              <a:rPr lang="es-ES" b="0" i="0" dirty="0">
                <a:solidFill>
                  <a:srgbClr val="000000"/>
                </a:solidFill>
                <a:effectLst/>
                <a:latin typeface="PT Sans" panose="020B0503020203020204" pitchFamily="34" charset="0"/>
              </a:rPr>
              <a:t>2 Timoteo 3:15 Reina-Valera 1960</a:t>
            </a:r>
          </a:p>
          <a:p>
            <a:pPr algn="l"/>
            <a:r>
              <a:rPr lang="es-ES" b="1" i="0" baseline="30000" dirty="0">
                <a:solidFill>
                  <a:srgbClr val="000000"/>
                </a:solidFill>
                <a:effectLst/>
                <a:latin typeface="PT Sans" panose="020B0503020203020204" pitchFamily="34" charset="0"/>
              </a:rPr>
              <a:t>15 </a:t>
            </a:r>
            <a:r>
              <a:rPr lang="es-ES" b="0" i="0" dirty="0">
                <a:solidFill>
                  <a:srgbClr val="000000"/>
                </a:solidFill>
                <a:effectLst/>
                <a:latin typeface="PT Sans" panose="020B0503020203020204" pitchFamily="34" charset="0"/>
              </a:rPr>
              <a:t>y que desde la niñez has sabido las Sagradas Escrituras, las cuales te pueden hacer sabio para la salvación por la fe que es en Cristo Jesús.</a:t>
            </a:r>
          </a:p>
        </p:txBody>
      </p:sp>
      <p:sp>
        <p:nvSpPr>
          <p:cNvPr id="4" name="Marcador de número de diapositiva 3"/>
          <p:cNvSpPr>
            <a:spLocks noGrp="1"/>
          </p:cNvSpPr>
          <p:nvPr>
            <p:ph type="sldNum" sz="quarter" idx="5"/>
          </p:nvPr>
        </p:nvSpPr>
        <p:spPr/>
        <p:txBody>
          <a:bodyPr/>
          <a:lstStyle/>
          <a:p>
            <a:fld id="{2E005DDA-C46F-44B8-BC52-E9A95D32290B}" type="slidenum">
              <a:rPr lang="es-PY" smtClean="0"/>
              <a:t>25</a:t>
            </a:fld>
            <a:endParaRPr lang="es-PY"/>
          </a:p>
        </p:txBody>
      </p:sp>
    </p:spTree>
    <p:extLst>
      <p:ext uri="{BB962C8B-B14F-4D97-AF65-F5344CB8AC3E}">
        <p14:creationId xmlns:p14="http://schemas.microsoft.com/office/powerpoint/2010/main" val="35365644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Y" dirty="0"/>
          </a:p>
        </p:txBody>
      </p:sp>
      <p:sp>
        <p:nvSpPr>
          <p:cNvPr id="4" name="Marcador de número de diapositiva 3"/>
          <p:cNvSpPr>
            <a:spLocks noGrp="1"/>
          </p:cNvSpPr>
          <p:nvPr>
            <p:ph type="sldNum" sz="quarter" idx="5"/>
          </p:nvPr>
        </p:nvSpPr>
        <p:spPr/>
        <p:txBody>
          <a:bodyPr/>
          <a:lstStyle/>
          <a:p>
            <a:fld id="{2E005DDA-C46F-44B8-BC52-E9A95D32290B}" type="slidenum">
              <a:rPr lang="es-PY" smtClean="0"/>
              <a:t>26</a:t>
            </a:fld>
            <a:endParaRPr lang="es-PY"/>
          </a:p>
        </p:txBody>
      </p:sp>
    </p:spTree>
    <p:extLst>
      <p:ext uri="{BB962C8B-B14F-4D97-AF65-F5344CB8AC3E}">
        <p14:creationId xmlns:p14="http://schemas.microsoft.com/office/powerpoint/2010/main" val="4282648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 b="0" i="0" dirty="0">
                <a:solidFill>
                  <a:srgbClr val="000000"/>
                </a:solidFill>
                <a:effectLst/>
                <a:latin typeface="PT Sans" panose="020B0503020203020204" pitchFamily="34" charset="0"/>
              </a:rPr>
              <a:t>Hechos 18:5 </a:t>
            </a:r>
            <a:r>
              <a:rPr lang="es-ES" b="1" i="0" baseline="30000" dirty="0">
                <a:solidFill>
                  <a:srgbClr val="000000"/>
                </a:solidFill>
                <a:effectLst/>
                <a:latin typeface="PT Sans" panose="020B0503020203020204" pitchFamily="34" charset="0"/>
              </a:rPr>
              <a:t>5 </a:t>
            </a:r>
            <a:r>
              <a:rPr lang="es-ES" b="0" i="0" dirty="0">
                <a:solidFill>
                  <a:srgbClr val="000000"/>
                </a:solidFill>
                <a:effectLst/>
                <a:latin typeface="PT Sans" panose="020B0503020203020204" pitchFamily="34" charset="0"/>
              </a:rPr>
              <a:t>Y cuando Silas y </a:t>
            </a:r>
            <a:r>
              <a:rPr lang="es-ES" b="1" i="0" dirty="0">
                <a:solidFill>
                  <a:srgbClr val="000000"/>
                </a:solidFill>
                <a:effectLst/>
                <a:latin typeface="PT Sans" panose="020B0503020203020204" pitchFamily="34" charset="0"/>
              </a:rPr>
              <a:t>Timoteo</a:t>
            </a:r>
            <a:r>
              <a:rPr lang="es-ES" b="0" i="0" dirty="0">
                <a:solidFill>
                  <a:srgbClr val="000000"/>
                </a:solidFill>
                <a:effectLst/>
                <a:latin typeface="PT Sans" panose="020B0503020203020204" pitchFamily="34" charset="0"/>
              </a:rPr>
              <a:t> vinieron de Macedonia, Pablo estaba entregado por entero a la predicación de la palabra, testificando a los judíos que Jesús era el Cristo.</a:t>
            </a:r>
          </a:p>
          <a:p>
            <a:endParaRPr lang="es-PY" dirty="0">
              <a:latin typeface="PT Sans" panose="020B0503020203020204" pitchFamily="34" charset="0"/>
            </a:endParaRPr>
          </a:p>
          <a:p>
            <a:pPr algn="l"/>
            <a:r>
              <a:rPr lang="es-ES" b="0" i="0" dirty="0">
                <a:solidFill>
                  <a:srgbClr val="000000"/>
                </a:solidFill>
                <a:effectLst/>
                <a:latin typeface="PT Sans" panose="020B0503020203020204" pitchFamily="34" charset="0"/>
              </a:rPr>
              <a:t>Hechos 19:22 </a:t>
            </a:r>
            <a:r>
              <a:rPr lang="es-ES" b="1" i="0" baseline="30000" dirty="0">
                <a:solidFill>
                  <a:srgbClr val="000000"/>
                </a:solidFill>
                <a:effectLst/>
                <a:latin typeface="PT Sans" panose="020B0503020203020204" pitchFamily="34" charset="0"/>
              </a:rPr>
              <a:t>22 </a:t>
            </a:r>
            <a:r>
              <a:rPr lang="es-ES" b="0" i="0" dirty="0">
                <a:solidFill>
                  <a:srgbClr val="000000"/>
                </a:solidFill>
                <a:effectLst/>
                <a:latin typeface="PT Sans" panose="020B0503020203020204" pitchFamily="34" charset="0"/>
              </a:rPr>
              <a:t>Y enviando a Macedonia a dos de los que le ayudaban, </a:t>
            </a:r>
            <a:r>
              <a:rPr lang="es-ES" b="1" i="0" dirty="0">
                <a:solidFill>
                  <a:srgbClr val="000000"/>
                </a:solidFill>
                <a:effectLst/>
                <a:latin typeface="PT Sans" panose="020B0503020203020204" pitchFamily="34" charset="0"/>
              </a:rPr>
              <a:t>Timoteo</a:t>
            </a:r>
            <a:r>
              <a:rPr lang="es-ES" b="0" i="0" dirty="0">
                <a:solidFill>
                  <a:srgbClr val="000000"/>
                </a:solidFill>
                <a:effectLst/>
                <a:latin typeface="PT Sans" panose="020B0503020203020204" pitchFamily="34" charset="0"/>
              </a:rPr>
              <a:t> y Erasto, él se quedó por algún tiempo en Asia.</a:t>
            </a:r>
          </a:p>
          <a:p>
            <a:endParaRPr lang="es-PY" dirty="0">
              <a:latin typeface="PT Sans" panose="020B0503020203020204" pitchFamily="34" charset="0"/>
            </a:endParaRPr>
          </a:p>
          <a:p>
            <a:pPr algn="l"/>
            <a:r>
              <a:rPr lang="es-ES" b="0" i="0" dirty="0">
                <a:solidFill>
                  <a:srgbClr val="000000"/>
                </a:solidFill>
                <a:effectLst/>
                <a:latin typeface="PT Sans" panose="020B0503020203020204" pitchFamily="34" charset="0"/>
              </a:rPr>
              <a:t>Hechos 20:4 </a:t>
            </a:r>
            <a:r>
              <a:rPr lang="es-ES" b="1" i="0" baseline="30000" dirty="0">
                <a:solidFill>
                  <a:srgbClr val="000000"/>
                </a:solidFill>
                <a:effectLst/>
                <a:latin typeface="PT Sans" panose="020B0503020203020204" pitchFamily="34" charset="0"/>
              </a:rPr>
              <a:t>4 </a:t>
            </a:r>
            <a:r>
              <a:rPr lang="es-ES" b="0" i="0" dirty="0">
                <a:solidFill>
                  <a:srgbClr val="000000"/>
                </a:solidFill>
                <a:effectLst/>
                <a:latin typeface="PT Sans" panose="020B0503020203020204" pitchFamily="34" charset="0"/>
              </a:rPr>
              <a:t>Y le acompañaron hasta Asia, </a:t>
            </a:r>
            <a:r>
              <a:rPr lang="es-ES" b="0" i="0" dirty="0" err="1">
                <a:solidFill>
                  <a:srgbClr val="000000"/>
                </a:solidFill>
                <a:effectLst/>
                <a:latin typeface="PT Sans" panose="020B0503020203020204" pitchFamily="34" charset="0"/>
              </a:rPr>
              <a:t>Sópater</a:t>
            </a:r>
            <a:r>
              <a:rPr lang="es-ES" b="0" i="0" dirty="0">
                <a:solidFill>
                  <a:srgbClr val="000000"/>
                </a:solidFill>
                <a:effectLst/>
                <a:latin typeface="PT Sans" panose="020B0503020203020204" pitchFamily="34" charset="0"/>
              </a:rPr>
              <a:t> de Berea, Aristarco y Segundo de Tesalónica, Gayo de </a:t>
            </a:r>
            <a:r>
              <a:rPr lang="es-ES" b="0" i="0" dirty="0" err="1">
                <a:solidFill>
                  <a:srgbClr val="000000"/>
                </a:solidFill>
                <a:effectLst/>
                <a:latin typeface="PT Sans" panose="020B0503020203020204" pitchFamily="34" charset="0"/>
              </a:rPr>
              <a:t>Derbe</a:t>
            </a:r>
            <a:r>
              <a:rPr lang="es-ES" b="0" i="0" dirty="0">
                <a:solidFill>
                  <a:srgbClr val="000000"/>
                </a:solidFill>
                <a:effectLst/>
                <a:latin typeface="PT Sans" panose="020B0503020203020204" pitchFamily="34" charset="0"/>
              </a:rPr>
              <a:t>, y </a:t>
            </a:r>
            <a:r>
              <a:rPr lang="es-ES" b="1" i="0" dirty="0">
                <a:solidFill>
                  <a:srgbClr val="000000"/>
                </a:solidFill>
                <a:effectLst/>
                <a:latin typeface="PT Sans" panose="020B0503020203020204" pitchFamily="34" charset="0"/>
              </a:rPr>
              <a:t>Timoteo</a:t>
            </a:r>
            <a:r>
              <a:rPr lang="es-ES" b="0" i="0" dirty="0">
                <a:solidFill>
                  <a:srgbClr val="000000"/>
                </a:solidFill>
                <a:effectLst/>
                <a:latin typeface="PT Sans" panose="020B0503020203020204" pitchFamily="34" charset="0"/>
              </a:rPr>
              <a:t>; y de Asia, </a:t>
            </a:r>
            <a:r>
              <a:rPr lang="es-ES" b="0" i="0" dirty="0" err="1">
                <a:solidFill>
                  <a:srgbClr val="000000"/>
                </a:solidFill>
                <a:effectLst/>
                <a:latin typeface="PT Sans" panose="020B0503020203020204" pitchFamily="34" charset="0"/>
              </a:rPr>
              <a:t>Tíquico</a:t>
            </a:r>
            <a:r>
              <a:rPr lang="es-ES" b="0" i="0" dirty="0">
                <a:solidFill>
                  <a:srgbClr val="000000"/>
                </a:solidFill>
                <a:effectLst/>
                <a:latin typeface="PT Sans" panose="020B0503020203020204" pitchFamily="34" charset="0"/>
              </a:rPr>
              <a:t> y </a:t>
            </a:r>
            <a:r>
              <a:rPr lang="es-ES" b="0" i="0" dirty="0" err="1">
                <a:solidFill>
                  <a:srgbClr val="000000"/>
                </a:solidFill>
                <a:effectLst/>
                <a:latin typeface="PT Sans" panose="020B0503020203020204" pitchFamily="34" charset="0"/>
              </a:rPr>
              <a:t>Trófimo</a:t>
            </a:r>
            <a:r>
              <a:rPr lang="es-ES" b="0" i="0" dirty="0">
                <a:solidFill>
                  <a:srgbClr val="000000"/>
                </a:solidFill>
                <a:effectLst/>
                <a:latin typeface="PT Sans" panose="020B0503020203020204" pitchFamily="34" charset="0"/>
              </a:rPr>
              <a:t>.</a:t>
            </a:r>
          </a:p>
          <a:p>
            <a:endParaRPr lang="es-PY" dirty="0">
              <a:latin typeface="PT Sans" panose="020B0503020203020204" pitchFamily="34" charset="0"/>
            </a:endParaRPr>
          </a:p>
          <a:p>
            <a:pPr algn="l"/>
            <a:r>
              <a:rPr lang="es-ES" b="0" i="0" dirty="0">
                <a:solidFill>
                  <a:srgbClr val="000000"/>
                </a:solidFill>
                <a:effectLst/>
                <a:latin typeface="PT Sans" panose="020B0503020203020204" pitchFamily="34" charset="0"/>
              </a:rPr>
              <a:t>Romanos 16:21 </a:t>
            </a:r>
            <a:r>
              <a:rPr lang="es-ES" b="1" i="0" baseline="30000" dirty="0">
                <a:solidFill>
                  <a:srgbClr val="000000"/>
                </a:solidFill>
                <a:effectLst/>
                <a:latin typeface="PT Sans" panose="020B0503020203020204" pitchFamily="34" charset="0"/>
              </a:rPr>
              <a:t>21 </a:t>
            </a:r>
            <a:r>
              <a:rPr lang="es-ES" b="0" i="0" dirty="0">
                <a:solidFill>
                  <a:srgbClr val="000000"/>
                </a:solidFill>
                <a:effectLst/>
                <a:latin typeface="PT Sans" panose="020B0503020203020204" pitchFamily="34" charset="0"/>
              </a:rPr>
              <a:t>Os saludan </a:t>
            </a:r>
            <a:r>
              <a:rPr lang="es-ES" b="1" i="0" dirty="0">
                <a:solidFill>
                  <a:srgbClr val="000000"/>
                </a:solidFill>
                <a:effectLst/>
                <a:latin typeface="PT Sans" panose="020B0503020203020204" pitchFamily="34" charset="0"/>
              </a:rPr>
              <a:t>Timoteo</a:t>
            </a:r>
            <a:r>
              <a:rPr lang="es-ES" b="0" i="0" dirty="0">
                <a:solidFill>
                  <a:srgbClr val="000000"/>
                </a:solidFill>
                <a:effectLst/>
                <a:latin typeface="PT Sans" panose="020B0503020203020204" pitchFamily="34" charset="0"/>
              </a:rPr>
              <a:t> mi colaborador, y Lucio, Jasón y </a:t>
            </a:r>
            <a:r>
              <a:rPr lang="es-ES" b="0" i="0" dirty="0" err="1">
                <a:solidFill>
                  <a:srgbClr val="000000"/>
                </a:solidFill>
                <a:effectLst/>
                <a:latin typeface="PT Sans" panose="020B0503020203020204" pitchFamily="34" charset="0"/>
              </a:rPr>
              <a:t>Sosípater</a:t>
            </a:r>
            <a:r>
              <a:rPr lang="es-ES" b="0" i="0" dirty="0">
                <a:solidFill>
                  <a:srgbClr val="000000"/>
                </a:solidFill>
                <a:effectLst/>
                <a:latin typeface="PT Sans" panose="020B0503020203020204" pitchFamily="34" charset="0"/>
              </a:rPr>
              <a:t>, mis parientes.</a:t>
            </a:r>
          </a:p>
          <a:p>
            <a:pPr algn="l"/>
            <a:endParaRPr lang="es-ES" b="0" i="0" dirty="0">
              <a:solidFill>
                <a:srgbClr val="000000"/>
              </a:solidFill>
              <a:effectLst/>
              <a:latin typeface="PT Sans" panose="020B0503020203020204" pitchFamily="34" charset="0"/>
            </a:endParaRPr>
          </a:p>
          <a:p>
            <a:pPr algn="l"/>
            <a:r>
              <a:rPr lang="es-ES" b="0" i="0" dirty="0">
                <a:solidFill>
                  <a:srgbClr val="000000"/>
                </a:solidFill>
                <a:effectLst/>
                <a:latin typeface="PT Sans" panose="020B0503020203020204" pitchFamily="34" charset="0"/>
              </a:rPr>
              <a:t>2 Corintios 1:1 Pablo, apóstol de Jesucristo por la voluntad de Dios, y el hermano </a:t>
            </a:r>
            <a:r>
              <a:rPr lang="es-ES" b="1" i="0" dirty="0">
                <a:solidFill>
                  <a:srgbClr val="000000"/>
                </a:solidFill>
                <a:effectLst/>
                <a:latin typeface="PT Sans" panose="020B0503020203020204" pitchFamily="34" charset="0"/>
              </a:rPr>
              <a:t>Timoteo</a:t>
            </a:r>
            <a:r>
              <a:rPr lang="es-ES" b="0" i="0" dirty="0">
                <a:solidFill>
                  <a:srgbClr val="000000"/>
                </a:solidFill>
                <a:effectLst/>
                <a:latin typeface="PT Sans" panose="020B0503020203020204" pitchFamily="34" charset="0"/>
              </a:rPr>
              <a:t>, a la iglesia de Dios que está en Corinto, con todos los santos que están en toda Acaya:</a:t>
            </a:r>
          </a:p>
          <a:p>
            <a:pPr algn="l"/>
            <a:endParaRPr lang="es-ES" b="0" i="0" dirty="0">
              <a:solidFill>
                <a:srgbClr val="000000"/>
              </a:solidFill>
              <a:effectLst/>
              <a:latin typeface="PT Sans" panose="020B0503020203020204" pitchFamily="34" charset="0"/>
            </a:endParaRPr>
          </a:p>
          <a:p>
            <a:pPr algn="l"/>
            <a:r>
              <a:rPr lang="es-ES" b="0" i="0" dirty="0">
                <a:solidFill>
                  <a:srgbClr val="000000"/>
                </a:solidFill>
                <a:effectLst/>
                <a:latin typeface="PT Sans" panose="020B0503020203020204" pitchFamily="34" charset="0"/>
              </a:rPr>
              <a:t>Filipenses 1:1 Pablo y </a:t>
            </a:r>
            <a:r>
              <a:rPr lang="es-ES" b="1" i="0" dirty="0">
                <a:solidFill>
                  <a:srgbClr val="000000"/>
                </a:solidFill>
                <a:effectLst/>
                <a:latin typeface="PT Sans" panose="020B0503020203020204" pitchFamily="34" charset="0"/>
              </a:rPr>
              <a:t>Timoteo</a:t>
            </a:r>
            <a:r>
              <a:rPr lang="es-ES" b="0" i="0" dirty="0">
                <a:solidFill>
                  <a:srgbClr val="000000"/>
                </a:solidFill>
                <a:effectLst/>
                <a:latin typeface="PT Sans" panose="020B0503020203020204" pitchFamily="34" charset="0"/>
              </a:rPr>
              <a:t>, siervos de Jesucristo, a todos los santos en Cristo Jesús que están en Filipos, con los obispos y diáconos:</a:t>
            </a:r>
          </a:p>
          <a:p>
            <a:endParaRPr lang="es-PY" dirty="0">
              <a:latin typeface="PT Sans" panose="020B0503020203020204" pitchFamily="34" charset="0"/>
            </a:endParaRPr>
          </a:p>
          <a:p>
            <a:pPr algn="l"/>
            <a:r>
              <a:rPr lang="es-ES" b="0" i="0" dirty="0">
                <a:solidFill>
                  <a:srgbClr val="000000"/>
                </a:solidFill>
                <a:effectLst/>
                <a:latin typeface="PT Sans" panose="020B0503020203020204" pitchFamily="34" charset="0"/>
              </a:rPr>
              <a:t>Colosenses 1:1  Pablo, apóstol de Jesucristo por la voluntad de Dios, y el hermano </a:t>
            </a:r>
            <a:r>
              <a:rPr lang="es-ES" b="1" i="0" dirty="0">
                <a:solidFill>
                  <a:srgbClr val="000000"/>
                </a:solidFill>
                <a:effectLst/>
                <a:latin typeface="PT Sans" panose="020B0503020203020204" pitchFamily="34" charset="0"/>
              </a:rPr>
              <a:t>Timoteo</a:t>
            </a:r>
            <a:r>
              <a:rPr lang="es-ES" b="0" i="0" dirty="0">
                <a:solidFill>
                  <a:srgbClr val="000000"/>
                </a:solidFill>
                <a:effectLst/>
                <a:latin typeface="PT Sans" panose="020B0503020203020204" pitchFamily="34" charset="0"/>
              </a:rPr>
              <a:t>,</a:t>
            </a:r>
          </a:p>
          <a:p>
            <a:endParaRPr lang="es-PY" dirty="0"/>
          </a:p>
        </p:txBody>
      </p:sp>
      <p:sp>
        <p:nvSpPr>
          <p:cNvPr id="4" name="Marcador de número de diapositiva 3"/>
          <p:cNvSpPr>
            <a:spLocks noGrp="1"/>
          </p:cNvSpPr>
          <p:nvPr>
            <p:ph type="sldNum" sz="quarter" idx="5"/>
          </p:nvPr>
        </p:nvSpPr>
        <p:spPr/>
        <p:txBody>
          <a:bodyPr/>
          <a:lstStyle/>
          <a:p>
            <a:fld id="{2E005DDA-C46F-44B8-BC52-E9A95D32290B}" type="slidenum">
              <a:rPr lang="es-PY" smtClean="0"/>
              <a:t>27</a:t>
            </a:fld>
            <a:endParaRPr lang="es-PY"/>
          </a:p>
        </p:txBody>
      </p:sp>
    </p:spTree>
    <p:extLst>
      <p:ext uri="{BB962C8B-B14F-4D97-AF65-F5344CB8AC3E}">
        <p14:creationId xmlns:p14="http://schemas.microsoft.com/office/powerpoint/2010/main" val="41492512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 b="0" i="0" dirty="0">
                <a:solidFill>
                  <a:srgbClr val="000000"/>
                </a:solidFill>
                <a:effectLst/>
                <a:latin typeface="PT Sans" panose="020B0503020203020204" pitchFamily="34" charset="0"/>
              </a:rPr>
              <a:t>1 Corintios 4:17 Reina-Valera 1960</a:t>
            </a:r>
          </a:p>
          <a:p>
            <a:pPr algn="l"/>
            <a:r>
              <a:rPr lang="es-ES" b="1" i="0" baseline="30000" dirty="0">
                <a:solidFill>
                  <a:srgbClr val="000000"/>
                </a:solidFill>
                <a:effectLst/>
                <a:latin typeface="PT Sans" panose="020B0503020203020204" pitchFamily="34" charset="0"/>
              </a:rPr>
              <a:t>17 </a:t>
            </a:r>
            <a:r>
              <a:rPr lang="es-ES" b="0" i="0" dirty="0">
                <a:solidFill>
                  <a:srgbClr val="000000"/>
                </a:solidFill>
                <a:effectLst/>
                <a:latin typeface="PT Sans" panose="020B0503020203020204" pitchFamily="34" charset="0"/>
              </a:rPr>
              <a:t>Por esto mismo os he enviado a </a:t>
            </a:r>
            <a:r>
              <a:rPr lang="es-ES" b="1" i="0" dirty="0">
                <a:solidFill>
                  <a:srgbClr val="000000"/>
                </a:solidFill>
                <a:effectLst/>
                <a:latin typeface="PT Sans" panose="020B0503020203020204" pitchFamily="34" charset="0"/>
              </a:rPr>
              <a:t>Timoteo</a:t>
            </a:r>
            <a:r>
              <a:rPr lang="es-ES" b="0" i="0" dirty="0">
                <a:solidFill>
                  <a:srgbClr val="000000"/>
                </a:solidFill>
                <a:effectLst/>
                <a:latin typeface="PT Sans" panose="020B0503020203020204" pitchFamily="34" charset="0"/>
              </a:rPr>
              <a:t>, que es mi hijo amado y fiel en el Señor, el cual os recordará mi proceder en Cristo, de la manera que enseño en todas partes y en todas las iglesias.</a:t>
            </a:r>
          </a:p>
          <a:p>
            <a:endParaRPr lang="es-PY" dirty="0">
              <a:latin typeface="PT Sans" panose="020B0503020203020204" pitchFamily="34" charset="0"/>
            </a:endParaRPr>
          </a:p>
          <a:p>
            <a:pPr algn="l"/>
            <a:r>
              <a:rPr lang="es-ES" b="0" i="0" dirty="0">
                <a:solidFill>
                  <a:srgbClr val="000000"/>
                </a:solidFill>
                <a:effectLst/>
                <a:latin typeface="PT Sans" panose="020B0503020203020204" pitchFamily="34" charset="0"/>
              </a:rPr>
              <a:t>1 Tesalonicenses 3:2 Reina-Valera 1960</a:t>
            </a:r>
          </a:p>
          <a:p>
            <a:pPr algn="l"/>
            <a:r>
              <a:rPr lang="es-ES" b="1" i="0" baseline="30000" dirty="0">
                <a:solidFill>
                  <a:srgbClr val="000000"/>
                </a:solidFill>
                <a:effectLst/>
                <a:latin typeface="PT Sans" panose="020B0503020203020204" pitchFamily="34" charset="0"/>
              </a:rPr>
              <a:t>2 </a:t>
            </a:r>
            <a:r>
              <a:rPr lang="es-ES" b="0" i="0" dirty="0">
                <a:solidFill>
                  <a:srgbClr val="000000"/>
                </a:solidFill>
                <a:effectLst/>
                <a:latin typeface="PT Sans" panose="020B0503020203020204" pitchFamily="34" charset="0"/>
              </a:rPr>
              <a:t>y enviamos a </a:t>
            </a:r>
            <a:r>
              <a:rPr lang="es-ES" b="1" i="0" dirty="0">
                <a:solidFill>
                  <a:srgbClr val="000000"/>
                </a:solidFill>
                <a:effectLst/>
                <a:latin typeface="PT Sans" panose="020B0503020203020204" pitchFamily="34" charset="0"/>
              </a:rPr>
              <a:t>Timoteo</a:t>
            </a:r>
            <a:r>
              <a:rPr lang="es-ES" b="0" i="0" dirty="0">
                <a:solidFill>
                  <a:srgbClr val="000000"/>
                </a:solidFill>
                <a:effectLst/>
                <a:latin typeface="PT Sans" panose="020B0503020203020204" pitchFamily="34" charset="0"/>
              </a:rPr>
              <a:t> nuestro hermano, servidor de Dios y colaborador nuestro en el evangelio de Cristo, para confirmaros y exhortaros respecto a vuestra fe,</a:t>
            </a:r>
          </a:p>
          <a:p>
            <a:endParaRPr lang="es-PY" dirty="0">
              <a:latin typeface="PT Sans" panose="020B0503020203020204" pitchFamily="34" charset="0"/>
            </a:endParaRPr>
          </a:p>
          <a:p>
            <a:pPr algn="l"/>
            <a:r>
              <a:rPr lang="es-ES" b="0" i="0" dirty="0">
                <a:solidFill>
                  <a:srgbClr val="000000"/>
                </a:solidFill>
                <a:effectLst/>
                <a:latin typeface="PT Sans" panose="020B0503020203020204" pitchFamily="34" charset="0"/>
              </a:rPr>
              <a:t>Filipenses 2:19 Reina-Valera 1960</a:t>
            </a:r>
          </a:p>
          <a:p>
            <a:pPr algn="l"/>
            <a:r>
              <a:rPr lang="es-ES" b="1" i="0" dirty="0">
                <a:solidFill>
                  <a:srgbClr val="000000"/>
                </a:solidFill>
                <a:effectLst/>
                <a:latin typeface="PT Sans" panose="020B0503020203020204" pitchFamily="34" charset="0"/>
              </a:rPr>
              <a:t>Timoteo y Epafrodito </a:t>
            </a:r>
            <a:r>
              <a:rPr lang="es-ES" b="1" i="0" baseline="30000" dirty="0">
                <a:solidFill>
                  <a:srgbClr val="000000"/>
                </a:solidFill>
                <a:effectLst/>
                <a:latin typeface="PT Sans" panose="020B0503020203020204" pitchFamily="34" charset="0"/>
              </a:rPr>
              <a:t>19 </a:t>
            </a:r>
            <a:r>
              <a:rPr lang="es-ES" b="0" i="0" dirty="0">
                <a:solidFill>
                  <a:srgbClr val="000000"/>
                </a:solidFill>
                <a:effectLst/>
                <a:latin typeface="PT Sans" panose="020B0503020203020204" pitchFamily="34" charset="0"/>
              </a:rPr>
              <a:t>Espero en el Señor Jesús enviaros pronto a Timoteo, para que yo también esté de buen ánimo al saber de vuestro estado;</a:t>
            </a:r>
          </a:p>
          <a:p>
            <a:endParaRPr lang="es-PY" dirty="0"/>
          </a:p>
        </p:txBody>
      </p:sp>
      <p:sp>
        <p:nvSpPr>
          <p:cNvPr id="4" name="Marcador de número de diapositiva 3"/>
          <p:cNvSpPr>
            <a:spLocks noGrp="1"/>
          </p:cNvSpPr>
          <p:nvPr>
            <p:ph type="sldNum" sz="quarter" idx="5"/>
          </p:nvPr>
        </p:nvSpPr>
        <p:spPr/>
        <p:txBody>
          <a:bodyPr/>
          <a:lstStyle/>
          <a:p>
            <a:fld id="{2E005DDA-C46F-44B8-BC52-E9A95D32290B}" type="slidenum">
              <a:rPr lang="es-PY" smtClean="0"/>
              <a:t>28</a:t>
            </a:fld>
            <a:endParaRPr lang="es-PY"/>
          </a:p>
        </p:txBody>
      </p:sp>
    </p:spTree>
    <p:extLst>
      <p:ext uri="{BB962C8B-B14F-4D97-AF65-F5344CB8AC3E}">
        <p14:creationId xmlns:p14="http://schemas.microsoft.com/office/powerpoint/2010/main" val="244209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 b="0" i="0" dirty="0">
                <a:solidFill>
                  <a:srgbClr val="272727"/>
                </a:solidFill>
                <a:effectLst/>
                <a:latin typeface="PT Sans" panose="020B0503020203020204" pitchFamily="34" charset="0"/>
              </a:rPr>
              <a:t>“Pero espero  en el Señor Jesús enviarles pronto a Timoteo, a fin de que yo también sea alentado al saber de la condición de ustedes. Pues a nadie más tengo del mismo sentir y que esté sinceramente interesado en el bienestar de ustedes… Ustedes conocen los probados méritos de Timoteo, que sirvió conmigo en la propagación del evangelio como un hijo sirve a su padre” (</a:t>
            </a:r>
            <a:r>
              <a:rPr lang="es-ES" b="0" i="0" u="sng" dirty="0">
                <a:solidFill>
                  <a:srgbClr val="272727"/>
                </a:solidFill>
                <a:effectLst/>
                <a:latin typeface="PT Sans" panose="020B0503020203020204" pitchFamily="34" charset="0"/>
                <a:hlinkClick r:id="rId3"/>
              </a:rPr>
              <a:t>Fil. 2:19-22</a:t>
            </a:r>
            <a:r>
              <a:rPr lang="es-ES" b="0" i="0" dirty="0">
                <a:solidFill>
                  <a:srgbClr val="272727"/>
                </a:solidFill>
                <a:effectLst/>
                <a:latin typeface="PT Sans" panose="020B0503020203020204" pitchFamily="34" charset="0"/>
              </a:rPr>
              <a:t>).</a:t>
            </a:r>
          </a:p>
          <a:p>
            <a:pPr algn="l"/>
            <a:endParaRPr lang="es-ES" b="0" i="0" dirty="0">
              <a:solidFill>
                <a:srgbClr val="272727"/>
              </a:solidFill>
              <a:effectLst/>
              <a:latin typeface="PT Sans" panose="020B0503020203020204" pitchFamily="34" charset="0"/>
            </a:endParaRPr>
          </a:p>
          <a:p>
            <a:pPr algn="l"/>
            <a:r>
              <a:rPr lang="es-ES" b="1" i="0" baseline="30000" dirty="0">
                <a:solidFill>
                  <a:srgbClr val="000000"/>
                </a:solidFill>
                <a:effectLst/>
                <a:latin typeface="PT Sans" panose="020B0503020203020204" pitchFamily="34" charset="0"/>
              </a:rPr>
              <a:t>22 </a:t>
            </a:r>
            <a:r>
              <a:rPr lang="es-ES" b="0" i="0" dirty="0">
                <a:solidFill>
                  <a:srgbClr val="000000"/>
                </a:solidFill>
                <a:effectLst/>
                <a:latin typeface="PT Sans" panose="020B0503020203020204" pitchFamily="34" charset="0"/>
              </a:rPr>
              <a:t>Pero ustedes ya conocen la buena conducta de Timoteo, y saben que él me ha ayudado como si fuera mi hijo. Juntos hemos anunciado la buena noticia.</a:t>
            </a:r>
            <a:endParaRPr lang="es-PY" dirty="0">
              <a:latin typeface="PT Sans" panose="020B0503020203020204" pitchFamily="34" charset="0"/>
            </a:endParaRPr>
          </a:p>
        </p:txBody>
      </p:sp>
      <p:sp>
        <p:nvSpPr>
          <p:cNvPr id="4" name="Marcador de número de diapositiva 3"/>
          <p:cNvSpPr>
            <a:spLocks noGrp="1"/>
          </p:cNvSpPr>
          <p:nvPr>
            <p:ph type="sldNum" sz="quarter" idx="5"/>
          </p:nvPr>
        </p:nvSpPr>
        <p:spPr/>
        <p:txBody>
          <a:bodyPr/>
          <a:lstStyle/>
          <a:p>
            <a:fld id="{2E005DDA-C46F-44B8-BC52-E9A95D32290B}" type="slidenum">
              <a:rPr lang="es-PY" smtClean="0"/>
              <a:t>29</a:t>
            </a:fld>
            <a:endParaRPr lang="es-PY"/>
          </a:p>
        </p:txBody>
      </p:sp>
    </p:spTree>
    <p:extLst>
      <p:ext uri="{BB962C8B-B14F-4D97-AF65-F5344CB8AC3E}">
        <p14:creationId xmlns:p14="http://schemas.microsoft.com/office/powerpoint/2010/main" val="1338254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Y" b="1" dirty="0">
                <a:latin typeface="PT Sans" panose="020B0503020203020204" pitchFamily="34" charset="0"/>
              </a:rPr>
              <a:t>Instruir: </a:t>
            </a:r>
            <a:r>
              <a:rPr lang="es-ES" dirty="0">
                <a:latin typeface="PT Sans" panose="020B0503020203020204" pitchFamily="34" charset="0"/>
              </a:rPr>
              <a:t>Proporcionar conocimientos, habilidades, ideas o experiencias a una persona para darle una determinada formación</a:t>
            </a:r>
          </a:p>
          <a:p>
            <a:pPr algn="l"/>
            <a:r>
              <a:rPr lang="es-ES" b="1" dirty="0">
                <a:latin typeface="PT Sans" panose="020B0503020203020204" pitchFamily="34" charset="0"/>
              </a:rPr>
              <a:t>Enseñar:</a:t>
            </a:r>
            <a:r>
              <a:rPr lang="es-ES" dirty="0">
                <a:latin typeface="PT Sans" panose="020B0503020203020204" pitchFamily="34" charset="0"/>
              </a:rPr>
              <a:t> </a:t>
            </a:r>
            <a:r>
              <a:rPr lang="es-ES" b="0" i="0" dirty="0">
                <a:solidFill>
                  <a:srgbClr val="BDC1C6"/>
                </a:solidFill>
                <a:effectLst/>
                <a:latin typeface="PT Sans" panose="020B0503020203020204" pitchFamily="34" charset="0"/>
              </a:rPr>
              <a:t>Comunicar conocimientos, ideas, experiencias, habilidades o hábitos a una persona que no los tiene.</a:t>
            </a:r>
          </a:p>
          <a:p>
            <a:pPr algn="l"/>
            <a:r>
              <a:rPr lang="es-ES" b="1" i="0" dirty="0">
                <a:solidFill>
                  <a:srgbClr val="BDC1C6"/>
                </a:solidFill>
                <a:effectLst/>
                <a:latin typeface="PT Sans" panose="020B0503020203020204" pitchFamily="34" charset="0"/>
              </a:rPr>
              <a:t>Modelar:</a:t>
            </a:r>
            <a:r>
              <a:rPr lang="es-ES" b="0" i="0" dirty="0">
                <a:solidFill>
                  <a:srgbClr val="BDC1C6"/>
                </a:solidFill>
                <a:effectLst/>
                <a:latin typeface="PT Sans" panose="020B0503020203020204" pitchFamily="34" charset="0"/>
              </a:rPr>
              <a:t> Cosa que sirve como pauta para ser imitada, reproducida o copiada. "el modelo de conjugación verbal“ 2. Persona que merece ser imitada por sus buenas cualidades. "modelo de bondad“</a:t>
            </a:r>
          </a:p>
          <a:p>
            <a:pPr algn="l"/>
            <a:r>
              <a:rPr lang="es-ES" sz="13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Inspirar: </a:t>
            </a:r>
            <a:r>
              <a:rPr lang="es-ES" sz="1300"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verbo transitivo Despertar o causar en el ánimo un sentimiento, una sensación o una impresión. "inspirar ternura"</a:t>
            </a:r>
          </a:p>
          <a:p>
            <a:pPr algn="l"/>
            <a:r>
              <a:rPr lang="es-ES" sz="13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Liderar: </a:t>
            </a:r>
            <a:r>
              <a:rPr lang="es-ES" sz="1300"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Encabezar y dirigir.</a:t>
            </a:r>
          </a:p>
          <a:p>
            <a:pPr algn="l"/>
            <a:r>
              <a:rPr lang="es-ES" sz="13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Educar: </a:t>
            </a:r>
            <a:r>
              <a:rPr lang="es-ES" sz="1300"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Desarrollar las facultades intelectuales, morales y afectivas de una persona de acuerdo con la cultura y las normas de convivencia de la sociedad a la que pertenece. 2. Proporcionar conocimientos o habilidades a una persona para darle una determinada formación.</a:t>
            </a:r>
          </a:p>
          <a:p>
            <a:pPr algn="l"/>
            <a:r>
              <a:rPr lang="es-ES" sz="13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Mostrar: </a:t>
            </a:r>
            <a:r>
              <a:rPr lang="es-ES" sz="1300"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1. Exponer una cosa de forma que pueda ser vista por alguien con detenimiento.   2. Hacer patente o dar a conocer una cualidad, un sentimiento o un estado de ánimo.</a:t>
            </a:r>
          </a:p>
          <a:p>
            <a:pPr algn="l"/>
            <a:r>
              <a:rPr lang="es-ES" sz="13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Hablar: </a:t>
            </a:r>
            <a:r>
              <a:rPr lang="es-ES" sz="1300"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Mantener una conversación [una persona] con otra u otras acerca de un asunto.</a:t>
            </a:r>
          </a:p>
          <a:p>
            <a:pPr algn="l"/>
            <a:r>
              <a:rPr lang="es-ES" sz="13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Moldear: </a:t>
            </a:r>
            <a:r>
              <a:rPr lang="es-ES" sz="1300"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Dar forma, imagen, significado, corrección, formación.</a:t>
            </a:r>
          </a:p>
          <a:p>
            <a:pPr algn="l"/>
            <a:r>
              <a:rPr lang="es-PY" b="1" dirty="0">
                <a:latin typeface="PT Sans" panose="020B0503020203020204" pitchFamily="34" charset="0"/>
              </a:rPr>
              <a:t>Consolidar:</a:t>
            </a:r>
            <a:r>
              <a:rPr lang="es-PY" b="0" dirty="0">
                <a:latin typeface="PT Sans" panose="020B0503020203020204" pitchFamily="34" charset="0"/>
              </a:rPr>
              <a:t> </a:t>
            </a:r>
            <a:r>
              <a:rPr lang="es-ES" b="0" i="0" dirty="0">
                <a:solidFill>
                  <a:srgbClr val="BDC1C6"/>
                </a:solidFill>
                <a:effectLst/>
                <a:latin typeface="PT Sans" panose="020B0503020203020204" pitchFamily="34" charset="0"/>
              </a:rPr>
              <a:t>Hacer que una cosa inmaterial adquiera firmeza o solidez.</a:t>
            </a:r>
            <a:endParaRPr lang="es-PY" b="0" dirty="0">
              <a:latin typeface="PT Sans" panose="020B0503020203020204" pitchFamily="34" charset="0"/>
            </a:endParaRPr>
          </a:p>
          <a:p>
            <a:pPr algn="l"/>
            <a:r>
              <a:rPr lang="es-PY" b="1" dirty="0">
                <a:latin typeface="PT Sans" panose="020B0503020203020204" pitchFamily="34" charset="0"/>
              </a:rPr>
              <a:t>Construir/edificar:</a:t>
            </a:r>
            <a:r>
              <a:rPr lang="es-PY" b="0" dirty="0">
                <a:latin typeface="PT Sans" panose="020B0503020203020204" pitchFamily="34" charset="0"/>
              </a:rPr>
              <a:t> </a:t>
            </a:r>
            <a:r>
              <a:rPr lang="es-ES" b="0" dirty="0">
                <a:latin typeface="PT Sans" panose="020B0503020203020204" pitchFamily="34" charset="0"/>
              </a:rPr>
              <a:t>Infundir [una cosa] sentimientos para actuar bien o incitar a los demás con el buen ejemplo.</a:t>
            </a:r>
            <a:endParaRPr lang="es-PY" b="0" dirty="0">
              <a:latin typeface="PT Sans" panose="020B0503020203020204" pitchFamily="34" charset="0"/>
            </a:endParaRPr>
          </a:p>
          <a:p>
            <a:pPr algn="l"/>
            <a:r>
              <a:rPr lang="es-PY" b="1" dirty="0">
                <a:latin typeface="PT Sans" panose="020B0503020203020204" pitchFamily="34" charset="0"/>
              </a:rPr>
              <a:t>Proteger/proveer:</a:t>
            </a:r>
            <a:r>
              <a:rPr lang="es-PY" b="0" dirty="0">
                <a:latin typeface="PT Sans" panose="020B0503020203020204" pitchFamily="34" charset="0"/>
              </a:rPr>
              <a:t>  </a:t>
            </a:r>
            <a:r>
              <a:rPr lang="es-ES" b="0" dirty="0">
                <a:latin typeface="PT Sans" panose="020B0503020203020204" pitchFamily="34" charset="0"/>
              </a:rPr>
              <a:t>1. Hacer que una persona o una cosa no reciba daño o no llegue hasta ella algo que lo produce. "protegerse del frío“ 2. Ayudar o favorecer, mediante la fuerza o la influencia, a una persona o una cosa para que esté en buenas condiciones.</a:t>
            </a:r>
            <a:endParaRPr lang="es-PY" b="0" dirty="0">
              <a:latin typeface="PT Sans" panose="020B0503020203020204" pitchFamily="34" charset="0"/>
            </a:endParaRPr>
          </a:p>
          <a:p>
            <a:pPr algn="l"/>
            <a:r>
              <a:rPr lang="es-PY" b="1" dirty="0">
                <a:latin typeface="PT Sans" panose="020B0503020203020204" pitchFamily="34" charset="0"/>
              </a:rPr>
              <a:t>Reconocer: </a:t>
            </a:r>
            <a:r>
              <a:rPr lang="es-ES" b="0" dirty="0">
                <a:latin typeface="PT Sans" panose="020B0503020203020204" pitchFamily="34" charset="0"/>
              </a:rPr>
              <a:t>Examinar con cuidado y atención una cosa o a una persona para conocer mejor su estado y formarse un juicio acerca de ella.</a:t>
            </a:r>
            <a:endParaRPr lang="es-PY" b="0" dirty="0">
              <a:latin typeface="PT Sans" panose="020B0503020203020204" pitchFamily="34" charset="0"/>
            </a:endParaRPr>
          </a:p>
          <a:p>
            <a:pPr algn="l"/>
            <a:r>
              <a:rPr lang="es-PY" b="0" dirty="0">
                <a:latin typeface="PT Sans" panose="020B0503020203020204" pitchFamily="34" charset="0"/>
              </a:rPr>
              <a:t>Reflejar: manifestar o hacer patente una cosa, reflejar también podría decirse que es mirarse a sí mismo y transmitir carácter, sentimiento, personalidad, influyendo en la otra persona (el espejo refleja nuestra imagen), nuestros hijos reflejan nuestro carácter.</a:t>
            </a:r>
          </a:p>
          <a:p>
            <a:pPr algn="l"/>
            <a:r>
              <a:rPr lang="es-PY" b="1" dirty="0">
                <a:latin typeface="PT Sans" panose="020B0503020203020204" pitchFamily="34" charset="0"/>
              </a:rPr>
              <a:t>Amar: </a:t>
            </a:r>
            <a:r>
              <a:rPr lang="es-PY" b="0" dirty="0">
                <a:latin typeface="PT Sans" panose="020B0503020203020204" pitchFamily="34" charset="0"/>
              </a:rPr>
              <a:t>en simple definiciones es dejar de lado a nosotros mismos y darse por otros.</a:t>
            </a:r>
          </a:p>
          <a:p>
            <a:pPr algn="l"/>
            <a:r>
              <a:rPr lang="es-PY" b="1" dirty="0">
                <a:latin typeface="PT Sans" panose="020B0503020203020204" pitchFamily="34" charset="0"/>
              </a:rPr>
              <a:t>Comprender: </a:t>
            </a:r>
            <a:r>
              <a:rPr lang="es-ES" b="0" dirty="0">
                <a:latin typeface="PT Sans" panose="020B0503020203020204" pitchFamily="34" charset="0"/>
              </a:rPr>
              <a:t>1. Percibir y tener una idea clara de lo que se dice, se hace o sucede o descubrir el sentido profundo de algo. "yo no comprendo sus intenciones“ 2. Considerar explicable, justo o razonable un hecho, un sentimiento, etc., o tener buena voluntad hacia algo o alguien. "comprenda mi duda y mi inquietud"</a:t>
            </a:r>
            <a:endParaRPr lang="es-PY" b="0" dirty="0">
              <a:latin typeface="PT Sans" panose="020B0503020203020204" pitchFamily="34" charset="0"/>
            </a:endParaRPr>
          </a:p>
          <a:p>
            <a:pPr algn="l"/>
            <a:r>
              <a:rPr lang="es-PY" b="1" dirty="0">
                <a:latin typeface="PT Sans" panose="020B0503020203020204" pitchFamily="34" charset="0"/>
              </a:rPr>
              <a:t>Cuidar:</a:t>
            </a:r>
            <a:r>
              <a:rPr lang="es-PY" b="0" dirty="0">
                <a:latin typeface="PT Sans" panose="020B0503020203020204" pitchFamily="34" charset="0"/>
              </a:rPr>
              <a:t> 1. </a:t>
            </a:r>
            <a:r>
              <a:rPr lang="es-ES" b="0" dirty="0">
                <a:latin typeface="PT Sans" panose="020B0503020203020204" pitchFamily="34" charset="0"/>
              </a:rPr>
              <a:t>Ocuparse de una persona, animal o cosa que requiere de algún tipo de atención o asistencia, estando pendiente de sus necesidades y proporcionándole lo necesario para que esté bien o esté en buen estado.</a:t>
            </a:r>
          </a:p>
          <a:p>
            <a:pPr algn="l"/>
            <a:r>
              <a:rPr lang="es-ES" b="0" dirty="0">
                <a:latin typeface="PT Sans" panose="020B0503020203020204" pitchFamily="34" charset="0"/>
              </a:rPr>
              <a:t>"cuidar a un enfermo“ 2. Procurar, a una cosa o persona, la vigilancia o las atenciones necesarias para evitarle algún mal o peligro. </a:t>
            </a:r>
          </a:p>
          <a:p>
            <a:pPr algn="l"/>
            <a:r>
              <a:rPr lang="es-PY" b="1" dirty="0">
                <a:latin typeface="PT Sans" panose="020B0503020203020204" pitchFamily="34" charset="0"/>
              </a:rPr>
              <a:t>Acostumbrar:</a:t>
            </a:r>
            <a:r>
              <a:rPr lang="es-PY" b="0" dirty="0">
                <a:latin typeface="PT Sans" panose="020B0503020203020204" pitchFamily="34" charset="0"/>
              </a:rPr>
              <a:t>  </a:t>
            </a:r>
            <a:r>
              <a:rPr lang="es-ES" b="0" dirty="0">
                <a:latin typeface="PT Sans" panose="020B0503020203020204" pitchFamily="34" charset="0"/>
              </a:rPr>
              <a:t>1. Hacer que una persona adquiera determinada cosa como costumbre. "acostumbra a su hijo a decir la verdad“ 2. Hacer que una persona deje de encontrar molesta o extraña cierta cosa o persona. "lo acostumbraron desde joven a los ambientes más selectos“</a:t>
            </a:r>
          </a:p>
          <a:p>
            <a:pPr algn="l"/>
            <a:r>
              <a:rPr lang="es-PY" b="1" dirty="0" err="1">
                <a:latin typeface="PT Sans" panose="020B0503020203020204" pitchFamily="34" charset="0"/>
              </a:rPr>
              <a:t>Mentorear</a:t>
            </a:r>
            <a:r>
              <a:rPr lang="es-PY" b="1" dirty="0">
                <a:latin typeface="PT Sans" panose="020B0503020203020204" pitchFamily="34" charset="0"/>
              </a:rPr>
              <a:t>: </a:t>
            </a:r>
            <a:r>
              <a:rPr lang="es-ES" b="0" dirty="0">
                <a:latin typeface="PT Sans" panose="020B0503020203020204" pitchFamily="34" charset="0"/>
              </a:rPr>
              <a:t>El concepto mentor se refiere a un consejero o guía que a través de la experiencia y el conocimiento ayuda a otra persona a llevar a cabo sus objetivos</a:t>
            </a:r>
            <a:endParaRPr lang="es-PY" b="0" dirty="0">
              <a:latin typeface="PT Sans" panose="020B0503020203020204" pitchFamily="34" charset="0"/>
            </a:endParaRPr>
          </a:p>
          <a:p>
            <a:pPr algn="l"/>
            <a:r>
              <a:rPr lang="es-PY" b="1" dirty="0">
                <a:latin typeface="PT Sans" panose="020B0503020203020204" pitchFamily="34" charset="0"/>
              </a:rPr>
              <a:t>Pastorear: </a:t>
            </a:r>
            <a:r>
              <a:rPr lang="es-PY" b="0" dirty="0">
                <a:latin typeface="PT Sans" panose="020B0503020203020204" pitchFamily="34" charset="0"/>
              </a:rPr>
              <a:t>como su definición etimológica significa dar pasto, cuidar de ganado, en el sentido bíblico significa “dar alimento espiritual” velar/vigilar/cuidar de su “vida espiritual” (apacentar)</a:t>
            </a:r>
          </a:p>
          <a:p>
            <a:pPr algn="l"/>
            <a:r>
              <a:rPr lang="es-PY" b="1" dirty="0">
                <a:latin typeface="PT Sans" panose="020B0503020203020204" pitchFamily="34" charset="0"/>
              </a:rPr>
              <a:t>Guiar:</a:t>
            </a:r>
            <a:r>
              <a:rPr lang="es-PY" b="0" dirty="0">
                <a:latin typeface="PT Sans" panose="020B0503020203020204" pitchFamily="34" charset="0"/>
              </a:rPr>
              <a:t>  </a:t>
            </a:r>
            <a:r>
              <a:rPr lang="es-ES" b="0" dirty="0">
                <a:latin typeface="PT Sans" panose="020B0503020203020204" pitchFamily="34" charset="0"/>
              </a:rPr>
              <a:t>1. Ir delante de alguien o junto a él para indicarle el camino a seguir o para conducirlo hacia un lugar determinado.  2. Dirigir u orientar a una persona mediante consejos y enseñanzas.  </a:t>
            </a:r>
            <a:endParaRPr lang="es-PY" b="0" dirty="0">
              <a:latin typeface="PT Sans" panose="020B0503020203020204" pitchFamily="34" charset="0"/>
            </a:endParaRPr>
          </a:p>
          <a:p>
            <a:pPr algn="l"/>
            <a:r>
              <a:rPr lang="es-PY" b="1" dirty="0">
                <a:latin typeface="PT Sans" panose="020B0503020203020204" pitchFamily="34" charset="0"/>
              </a:rPr>
              <a:t>Impactar:  </a:t>
            </a:r>
            <a:r>
              <a:rPr lang="es-ES" b="0" dirty="0">
                <a:latin typeface="PT Sans" panose="020B0503020203020204" pitchFamily="34" charset="0"/>
              </a:rPr>
              <a:t>Causar una intensa impresión emocional o un gran desconcierto. </a:t>
            </a:r>
            <a:endParaRPr lang="es-PY" b="0" dirty="0">
              <a:latin typeface="PT Sans" panose="020B0503020203020204" pitchFamily="34" charset="0"/>
            </a:endParaRPr>
          </a:p>
          <a:p>
            <a:pPr algn="l"/>
            <a:r>
              <a:rPr lang="es-PY" b="1" dirty="0">
                <a:latin typeface="PT Sans" panose="020B0503020203020204" pitchFamily="34" charset="0"/>
              </a:rPr>
              <a:t>Sembrar: </a:t>
            </a:r>
            <a:r>
              <a:rPr lang="es-PY" b="0" dirty="0">
                <a:latin typeface="PT Sans" panose="020B0503020203020204" pitchFamily="34" charset="0"/>
              </a:rPr>
              <a:t>dar motivo, causa o principio a una cosa.  Es iniciar algo en alguien.  Por ejemplo sembrar el evangelio, esto conllevará a que si se ha realizado una buena siembra, se cosechará una vida acorde a lo sembrado.</a:t>
            </a:r>
          </a:p>
          <a:p>
            <a:pPr algn="l"/>
            <a:r>
              <a:rPr lang="es-PY" b="1" dirty="0">
                <a:latin typeface="PT Sans" panose="020B0503020203020204" pitchFamily="34" charset="0"/>
              </a:rPr>
              <a:t>Proveer:</a:t>
            </a:r>
            <a:r>
              <a:rPr lang="es-PY" b="0" dirty="0">
                <a:latin typeface="PT Sans" panose="020B0503020203020204" pitchFamily="34" charset="0"/>
              </a:rPr>
              <a:t> </a:t>
            </a:r>
            <a:r>
              <a:rPr lang="es-ES" b="0" dirty="0">
                <a:latin typeface="PT Sans" panose="020B0503020203020204" pitchFamily="34" charset="0"/>
              </a:rPr>
              <a:t>1. Proporcionar lo necesario o conveniente para un fin determinado.  2. Preparar o reunir las cosas necesarias para un fin determinado.</a:t>
            </a:r>
            <a:endParaRPr lang="es-PY" b="0" dirty="0">
              <a:latin typeface="PT Sans" panose="020B0503020203020204" pitchFamily="34" charset="0"/>
            </a:endParaRPr>
          </a:p>
          <a:p>
            <a:pPr algn="l"/>
            <a:r>
              <a:rPr lang="es-PY" b="1" dirty="0">
                <a:latin typeface="PT Sans" panose="020B0503020203020204" pitchFamily="34" charset="0"/>
              </a:rPr>
              <a:t>Dialogar:</a:t>
            </a:r>
            <a:r>
              <a:rPr lang="es-PY" b="0" dirty="0">
                <a:latin typeface="PT Sans" panose="020B0503020203020204" pitchFamily="34" charset="0"/>
              </a:rPr>
              <a:t>  </a:t>
            </a:r>
            <a:r>
              <a:rPr lang="es-ES" b="0" dirty="0">
                <a:latin typeface="PT Sans" panose="020B0503020203020204" pitchFamily="34" charset="0"/>
              </a:rPr>
              <a:t>1.  Hablar [una persona] con otras sobre algo alternando los turnos de palabra.   2. Discutir sobre un asunto o sobre un problema con la intención de llegar a un acuerdo o de encontrar una solución.</a:t>
            </a:r>
            <a:endParaRPr lang="es-PY" b="0" dirty="0">
              <a:latin typeface="PT Sans" panose="020B0503020203020204" pitchFamily="34" charset="0"/>
            </a:endParaRPr>
          </a:p>
          <a:p>
            <a:pPr algn="l"/>
            <a:r>
              <a:rPr lang="es-PY" b="1" dirty="0">
                <a:latin typeface="PT Sans" panose="020B0503020203020204" pitchFamily="34" charset="0"/>
              </a:rPr>
              <a:t>Influenciar: </a:t>
            </a:r>
            <a:r>
              <a:rPr lang="es-ES" b="0" dirty="0">
                <a:latin typeface="PT Sans" panose="020B0503020203020204" pitchFamily="34" charset="0"/>
              </a:rPr>
              <a:t>1. Producir [una persona o una cosa] sobre otra, de manera indirecta o insensible, cierta acción o efecto que la hace cambiar o variar.   2. Ejercer [una persona o una cosa] autoridad, predominio o fuerza moral en alguien de modo que actúe o sea de manera distinta.  </a:t>
            </a:r>
          </a:p>
          <a:p>
            <a:pPr algn="l"/>
            <a:r>
              <a:rPr lang="es-PY" b="1" dirty="0">
                <a:latin typeface="PT Sans" panose="020B0503020203020204" pitchFamily="34" charset="0"/>
              </a:rPr>
              <a:t>Adiestrar: </a:t>
            </a:r>
            <a:r>
              <a:rPr lang="es-PY" b="0" dirty="0">
                <a:latin typeface="PT Sans" panose="020B0503020203020204" pitchFamily="34" charset="0"/>
              </a:rPr>
              <a:t>enseñar a alguien algo en el que aprenda a ser habilidoso, bueno.  Ejemplo: adiestrar a la pelota, adiestrar en la Palabra de Dios.</a:t>
            </a:r>
          </a:p>
          <a:p>
            <a:pPr algn="l"/>
            <a:endParaRPr lang="es-PY" b="0" dirty="0">
              <a:latin typeface="PT Sans" panose="020B0503020203020204" pitchFamily="34" charset="0"/>
            </a:endParaRPr>
          </a:p>
        </p:txBody>
      </p:sp>
      <p:sp>
        <p:nvSpPr>
          <p:cNvPr id="4" name="Marcador de número de diapositiva 3"/>
          <p:cNvSpPr>
            <a:spLocks noGrp="1"/>
          </p:cNvSpPr>
          <p:nvPr>
            <p:ph type="sldNum" sz="quarter" idx="5"/>
          </p:nvPr>
        </p:nvSpPr>
        <p:spPr/>
        <p:txBody>
          <a:bodyPr/>
          <a:lstStyle/>
          <a:p>
            <a:fld id="{2E005DDA-C46F-44B8-BC52-E9A95D32290B}" type="slidenum">
              <a:rPr lang="es-PY" smtClean="0"/>
              <a:t>3</a:t>
            </a:fld>
            <a:endParaRPr lang="es-PY"/>
          </a:p>
        </p:txBody>
      </p:sp>
    </p:spTree>
    <p:extLst>
      <p:ext uri="{BB962C8B-B14F-4D97-AF65-F5344CB8AC3E}">
        <p14:creationId xmlns:p14="http://schemas.microsoft.com/office/powerpoint/2010/main" val="14290790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 b="0" i="0" dirty="0">
                <a:solidFill>
                  <a:srgbClr val="272727"/>
                </a:solidFill>
                <a:effectLst/>
                <a:latin typeface="PT Sans" panose="020B0503020203020204" pitchFamily="34" charset="0"/>
              </a:rPr>
              <a:t>“Pero espero  en el Señor Jesús enviarles pronto a Timoteo, a fin de que yo también sea alentado al saber de la condición de ustedes. Pues a nadie más tengo del mismo sentir y que esté sinceramente interesado en el bienestar de ustedes… Ustedes conocen los probados méritos de Timoteo, que sirvió conmigo en la propagación del evangelio como un hijo sirve a su padre” (</a:t>
            </a:r>
            <a:r>
              <a:rPr lang="es-ES" b="0" i="0" u="sng" dirty="0">
                <a:solidFill>
                  <a:srgbClr val="272727"/>
                </a:solidFill>
                <a:effectLst/>
                <a:latin typeface="PT Sans" panose="020B0503020203020204" pitchFamily="34" charset="0"/>
                <a:hlinkClick r:id="rId3"/>
              </a:rPr>
              <a:t>Fil. 2:19-22</a:t>
            </a:r>
            <a:r>
              <a:rPr lang="es-ES" b="0" i="0" dirty="0">
                <a:solidFill>
                  <a:srgbClr val="272727"/>
                </a:solidFill>
                <a:effectLst/>
                <a:latin typeface="PT Sans" panose="020B0503020203020204" pitchFamily="34" charset="0"/>
              </a:rPr>
              <a:t>).</a:t>
            </a:r>
          </a:p>
          <a:p>
            <a:pPr algn="l"/>
            <a:endParaRPr lang="es-ES" b="0" i="0" dirty="0">
              <a:solidFill>
                <a:srgbClr val="272727"/>
              </a:solidFill>
              <a:effectLst/>
              <a:latin typeface="PT Sans" panose="020B0503020203020204" pitchFamily="34" charset="0"/>
            </a:endParaRPr>
          </a:p>
          <a:p>
            <a:pPr algn="l"/>
            <a:r>
              <a:rPr lang="es-ES" b="1" i="0" baseline="30000" dirty="0">
                <a:solidFill>
                  <a:srgbClr val="000000"/>
                </a:solidFill>
                <a:effectLst/>
                <a:latin typeface="PT Sans" panose="020B0503020203020204" pitchFamily="34" charset="0"/>
              </a:rPr>
              <a:t>22 </a:t>
            </a:r>
            <a:r>
              <a:rPr lang="es-ES" b="0" i="0" dirty="0">
                <a:solidFill>
                  <a:srgbClr val="000000"/>
                </a:solidFill>
                <a:effectLst/>
                <a:latin typeface="PT Sans" panose="020B0503020203020204" pitchFamily="34" charset="0"/>
              </a:rPr>
              <a:t>Pero ustedes ya conocen la buena conducta de Timoteo, y saben que él me ha ayudado como si fuera mi hijo. Juntos hemos anunciado la buena noticia.</a:t>
            </a:r>
            <a:endParaRPr lang="es-PY" dirty="0">
              <a:latin typeface="PT Sans" panose="020B0503020203020204" pitchFamily="34" charset="0"/>
            </a:endParaRPr>
          </a:p>
        </p:txBody>
      </p:sp>
      <p:sp>
        <p:nvSpPr>
          <p:cNvPr id="4" name="Marcador de número de diapositiva 3"/>
          <p:cNvSpPr>
            <a:spLocks noGrp="1"/>
          </p:cNvSpPr>
          <p:nvPr>
            <p:ph type="sldNum" sz="quarter" idx="5"/>
          </p:nvPr>
        </p:nvSpPr>
        <p:spPr/>
        <p:txBody>
          <a:bodyPr/>
          <a:lstStyle/>
          <a:p>
            <a:fld id="{2E005DDA-C46F-44B8-BC52-E9A95D32290B}" type="slidenum">
              <a:rPr lang="es-PY" smtClean="0"/>
              <a:t>30</a:t>
            </a:fld>
            <a:endParaRPr lang="es-PY"/>
          </a:p>
        </p:txBody>
      </p:sp>
    </p:spTree>
    <p:extLst>
      <p:ext uri="{BB962C8B-B14F-4D97-AF65-F5344CB8AC3E}">
        <p14:creationId xmlns:p14="http://schemas.microsoft.com/office/powerpoint/2010/main" val="31676579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 b="0" i="0" dirty="0">
                <a:solidFill>
                  <a:srgbClr val="000000"/>
                </a:solidFill>
                <a:effectLst/>
                <a:latin typeface="PT Sans" panose="020B0503020203020204" pitchFamily="34" charset="0"/>
              </a:rPr>
              <a:t>1 Timoteo 1:2 </a:t>
            </a:r>
            <a:r>
              <a:rPr lang="es-ES" b="1" i="0" baseline="30000" dirty="0">
                <a:solidFill>
                  <a:srgbClr val="000000"/>
                </a:solidFill>
                <a:effectLst/>
                <a:latin typeface="PT Sans" panose="020B0503020203020204" pitchFamily="34" charset="0"/>
              </a:rPr>
              <a:t>2 </a:t>
            </a:r>
            <a:r>
              <a:rPr lang="es-ES" b="0" i="0" dirty="0">
                <a:solidFill>
                  <a:srgbClr val="000000"/>
                </a:solidFill>
                <a:effectLst/>
                <a:latin typeface="PT Sans" panose="020B0503020203020204" pitchFamily="34" charset="0"/>
              </a:rPr>
              <a:t>a Timoteo, verdadero hijo en la fe: Gracia, misericordia y paz, de Dios nuestro Padre y de Cristo Jesús nuestro Señor.</a:t>
            </a:r>
          </a:p>
        </p:txBody>
      </p:sp>
      <p:sp>
        <p:nvSpPr>
          <p:cNvPr id="4" name="Marcador de número de diapositiva 3"/>
          <p:cNvSpPr>
            <a:spLocks noGrp="1"/>
          </p:cNvSpPr>
          <p:nvPr>
            <p:ph type="sldNum" sz="quarter" idx="5"/>
          </p:nvPr>
        </p:nvSpPr>
        <p:spPr/>
        <p:txBody>
          <a:bodyPr/>
          <a:lstStyle/>
          <a:p>
            <a:fld id="{2E005DDA-C46F-44B8-BC52-E9A95D32290B}" type="slidenum">
              <a:rPr lang="es-PY" smtClean="0"/>
              <a:t>31</a:t>
            </a:fld>
            <a:endParaRPr lang="es-PY"/>
          </a:p>
        </p:txBody>
      </p:sp>
    </p:spTree>
    <p:extLst>
      <p:ext uri="{BB962C8B-B14F-4D97-AF65-F5344CB8AC3E}">
        <p14:creationId xmlns:p14="http://schemas.microsoft.com/office/powerpoint/2010/main" val="35185786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endParaRPr lang="es-ES" b="0" i="0" dirty="0">
              <a:solidFill>
                <a:srgbClr val="000000"/>
              </a:solidFill>
              <a:effectLst/>
              <a:latin typeface="+mn-lt"/>
            </a:endParaRPr>
          </a:p>
        </p:txBody>
      </p:sp>
      <p:sp>
        <p:nvSpPr>
          <p:cNvPr id="4" name="Marcador de número de diapositiva 3"/>
          <p:cNvSpPr>
            <a:spLocks noGrp="1"/>
          </p:cNvSpPr>
          <p:nvPr>
            <p:ph type="sldNum" sz="quarter" idx="5"/>
          </p:nvPr>
        </p:nvSpPr>
        <p:spPr/>
        <p:txBody>
          <a:bodyPr/>
          <a:lstStyle/>
          <a:p>
            <a:fld id="{2E005DDA-C46F-44B8-BC52-E9A95D32290B}" type="slidenum">
              <a:rPr lang="es-PY" smtClean="0"/>
              <a:t>32</a:t>
            </a:fld>
            <a:endParaRPr lang="es-PY"/>
          </a:p>
        </p:txBody>
      </p:sp>
    </p:spTree>
    <p:extLst>
      <p:ext uri="{BB962C8B-B14F-4D97-AF65-F5344CB8AC3E}">
        <p14:creationId xmlns:p14="http://schemas.microsoft.com/office/powerpoint/2010/main" val="5332121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endParaRPr lang="es-ES" b="0" i="0" dirty="0">
              <a:solidFill>
                <a:srgbClr val="000000"/>
              </a:solidFill>
              <a:effectLst/>
              <a:latin typeface="+mn-lt"/>
            </a:endParaRPr>
          </a:p>
        </p:txBody>
      </p:sp>
      <p:sp>
        <p:nvSpPr>
          <p:cNvPr id="4" name="Marcador de número de diapositiva 3"/>
          <p:cNvSpPr>
            <a:spLocks noGrp="1"/>
          </p:cNvSpPr>
          <p:nvPr>
            <p:ph type="sldNum" sz="quarter" idx="5"/>
          </p:nvPr>
        </p:nvSpPr>
        <p:spPr/>
        <p:txBody>
          <a:bodyPr/>
          <a:lstStyle/>
          <a:p>
            <a:fld id="{2E005DDA-C46F-44B8-BC52-E9A95D32290B}" type="slidenum">
              <a:rPr lang="es-PY" smtClean="0"/>
              <a:t>33</a:t>
            </a:fld>
            <a:endParaRPr lang="es-PY"/>
          </a:p>
        </p:txBody>
      </p:sp>
    </p:spTree>
    <p:extLst>
      <p:ext uri="{BB962C8B-B14F-4D97-AF65-F5344CB8AC3E}">
        <p14:creationId xmlns:p14="http://schemas.microsoft.com/office/powerpoint/2010/main" val="40054927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endParaRPr lang="es-ES" b="0" i="0" dirty="0">
              <a:solidFill>
                <a:srgbClr val="000000"/>
              </a:solidFill>
              <a:effectLst/>
              <a:latin typeface="+mn-lt"/>
            </a:endParaRPr>
          </a:p>
        </p:txBody>
      </p:sp>
      <p:sp>
        <p:nvSpPr>
          <p:cNvPr id="4" name="Marcador de número de diapositiva 3"/>
          <p:cNvSpPr>
            <a:spLocks noGrp="1"/>
          </p:cNvSpPr>
          <p:nvPr>
            <p:ph type="sldNum" sz="quarter" idx="5"/>
          </p:nvPr>
        </p:nvSpPr>
        <p:spPr/>
        <p:txBody>
          <a:bodyPr/>
          <a:lstStyle/>
          <a:p>
            <a:fld id="{2E005DDA-C46F-44B8-BC52-E9A95D32290B}" type="slidenum">
              <a:rPr lang="es-PY" smtClean="0"/>
              <a:t>34</a:t>
            </a:fld>
            <a:endParaRPr lang="es-PY"/>
          </a:p>
        </p:txBody>
      </p:sp>
    </p:spTree>
    <p:extLst>
      <p:ext uri="{BB962C8B-B14F-4D97-AF65-F5344CB8AC3E}">
        <p14:creationId xmlns:p14="http://schemas.microsoft.com/office/powerpoint/2010/main" val="6557166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solidFill>
                  <a:srgbClr val="09202F"/>
                </a:solidFill>
                <a:effectLst/>
                <a:latin typeface="PT Sans" panose="020B0503020203020204" pitchFamily="34" charset="0"/>
              </a:rPr>
              <a:t>Timoteo, el destinatario de las dos cartas del nuevo testamento que llevan su nombre, era el hijo de un padre griego y una madre judía. Se unió a Pablo durante uno de sus posteriores viajes misioneros. Pablo se dirige a Timoteo como "verdadero hijo en la fe" (1 Timoteo 1:2). Posiblemente estaba en sus últimos años de la adolescencia y principios de los años veinte cuando se unió a Pablo; aun así, ya se había distinguido como fiel, y los ancianos se fijaron en él. Probablemente escuchó y respondió al evangelio cuando Pablo pasó por el área de </a:t>
            </a:r>
            <a:r>
              <a:rPr lang="es-ES" b="0" i="0" dirty="0" err="1">
                <a:solidFill>
                  <a:srgbClr val="09202F"/>
                </a:solidFill>
                <a:effectLst/>
                <a:latin typeface="PT Sans" panose="020B0503020203020204" pitchFamily="34" charset="0"/>
              </a:rPr>
              <a:t>Derbe</a:t>
            </a:r>
            <a:r>
              <a:rPr lang="es-ES" b="0" i="0" dirty="0">
                <a:solidFill>
                  <a:srgbClr val="09202F"/>
                </a:solidFill>
                <a:effectLst/>
                <a:latin typeface="PT Sans" panose="020B0503020203020204" pitchFamily="34" charset="0"/>
              </a:rPr>
              <a:t> y </a:t>
            </a:r>
            <a:r>
              <a:rPr lang="es-ES" b="0" i="0" dirty="0" err="1">
                <a:solidFill>
                  <a:srgbClr val="09202F"/>
                </a:solidFill>
                <a:effectLst/>
                <a:latin typeface="PT Sans" panose="020B0503020203020204" pitchFamily="34" charset="0"/>
              </a:rPr>
              <a:t>Listra</a:t>
            </a:r>
            <a:r>
              <a:rPr lang="es-ES" b="0" i="0" dirty="0">
                <a:solidFill>
                  <a:srgbClr val="09202F"/>
                </a:solidFill>
                <a:effectLst/>
                <a:latin typeface="PT Sans" panose="020B0503020203020204" pitchFamily="34" charset="0"/>
              </a:rPr>
              <a:t> en su primer viaje misionero, pero no estamos seguros. Timoteo sirvió como representante de Pablo en varias iglesias (1 Corintios 4:17; Filipenses 2:19), y más tarde fue pastor en </a:t>
            </a:r>
            <a:r>
              <a:rPr lang="es-ES" b="0" i="0" dirty="0" err="1">
                <a:solidFill>
                  <a:srgbClr val="09202F"/>
                </a:solidFill>
                <a:effectLst/>
                <a:latin typeface="PT Sans" panose="020B0503020203020204" pitchFamily="34" charset="0"/>
              </a:rPr>
              <a:t>Efeso</a:t>
            </a:r>
            <a:r>
              <a:rPr lang="es-ES" b="0" i="0" dirty="0">
                <a:solidFill>
                  <a:srgbClr val="09202F"/>
                </a:solidFill>
                <a:effectLst/>
                <a:latin typeface="PT Sans" panose="020B0503020203020204" pitchFamily="34" charset="0"/>
              </a:rPr>
              <a:t> (1 Timoteo 1:3). También se menciona a Timoteo con Pablo, cuando Pablo escribió varias cartas del nuevo testamento: 2 Corintios, Filipenses, Colosenses, 1 y 2 Tesalonicenses y Filemón.</a:t>
            </a:r>
            <a:br>
              <a:rPr lang="es-ES" dirty="0">
                <a:latin typeface="PT Sans" panose="020B0503020203020204" pitchFamily="34" charset="0"/>
              </a:rPr>
            </a:br>
            <a:br>
              <a:rPr lang="es-ES" dirty="0">
                <a:latin typeface="PT Sans" panose="020B0503020203020204" pitchFamily="34" charset="0"/>
              </a:rPr>
            </a:br>
            <a:r>
              <a:rPr lang="es-ES" b="0" i="0" dirty="0">
                <a:solidFill>
                  <a:srgbClr val="09202F"/>
                </a:solidFill>
                <a:effectLst/>
                <a:latin typeface="PT Sans" panose="020B0503020203020204" pitchFamily="34" charset="0"/>
              </a:rPr>
              <a:t>Pablo dice que Timoteo tenía una "fe genuina", la misma que habitó en su madre y en su abuela (2 Timoteo 1:1-5). Eunice y Loida prepararon el corazón de Timoteo para aceptar a Cristo, enseñándole a Timoteo las escrituras del antiguo testamento y preparándolo "desde la infancia" para reconocer al Mesías cuando apareciera (2 Timoteo 3:15). Cuando Pablo vino predicando a Cristo, los tres aceptaron su enseñanza y entregaron sus vidas al Salvador. Nosotros también debemos preparar a nuestros hijos para que estén listos cuando Cristo se mueva en sus corazones. Deben saber cómo reconocer esa atracción en sus espíritus que viene del Salvador, y la única manera de hacerlo es seguir el ejemplo de Eunice y Loida, y enseñar a nuestros hijos la palabra de Dios.</a:t>
            </a:r>
            <a:br>
              <a:rPr lang="es-ES" dirty="0">
                <a:latin typeface="PT Sans" panose="020B0503020203020204" pitchFamily="34" charset="0"/>
              </a:rPr>
            </a:br>
            <a:br>
              <a:rPr lang="es-ES" dirty="0">
                <a:latin typeface="PT Sans" panose="020B0503020203020204" pitchFamily="34" charset="0"/>
              </a:rPr>
            </a:br>
            <a:r>
              <a:rPr lang="es-ES" b="0" i="0" dirty="0">
                <a:solidFill>
                  <a:srgbClr val="09202F"/>
                </a:solidFill>
                <a:effectLst/>
                <a:latin typeface="PT Sans" panose="020B0503020203020204" pitchFamily="34" charset="0"/>
              </a:rPr>
              <a:t>En la primera carta de Pablo a Timoteo, él le dio instrucciones y consejos para dirigir la iglesia. También exhortó a Timoteo para que no dejara que otros lo menospreciaran debido a su juventud, y que, por el contrario, fuera ejemplo a otros creyentes "en palabra, conducta, amor, espíritu, fe y pureza" (1 Timoteo 4:12). Pablo le dijo a Timoteo que se dedicara a leer las escrituras, a exhortar y a enseñar, y que no descuidara el don que se le había dado. Pablo también aconsejó a Timoteo para que se cuidara de sí mismo. Estas instrucciones siguen siendo pertinentes para los creyentes de hoy. También nosotros estamos llamados a seguir "la justicia, la piedad, la fe, el amor, la paciencia, la mansedumbre. Pelea la buena batalla de la fe, echa mano de la vida eterna, a la cual asimismo fuiste llamado, habiendo hecho la buena profesión delante de muchos testigos" (1 Timoteo 6:11-12).</a:t>
            </a:r>
            <a:br>
              <a:rPr lang="es-ES" dirty="0">
                <a:latin typeface="PT Sans" panose="020B0503020203020204" pitchFamily="34" charset="0"/>
              </a:rPr>
            </a:br>
            <a:br>
              <a:rPr lang="es-ES" dirty="0">
                <a:latin typeface="PT Sans" panose="020B0503020203020204" pitchFamily="34" charset="0"/>
              </a:rPr>
            </a:br>
            <a:r>
              <a:rPr lang="es-ES" b="0" i="0" dirty="0">
                <a:solidFill>
                  <a:srgbClr val="09202F"/>
                </a:solidFill>
                <a:effectLst/>
                <a:latin typeface="PT Sans" panose="020B0503020203020204" pitchFamily="34" charset="0"/>
              </a:rPr>
              <a:t>Parece que Timoteo tenía una enfermedad crónica que requería atención (1 Timoteo 5:23). Pablo le aconsejó un cambio de dieta para ayudarle a aliviar su condición. De este ejemplo aprendemos que la voluntad de Dios no siempre es sanar a una persona milagrosamente; a veces, la sanidad viene a través de medios más "naturales", si es que llega.</a:t>
            </a:r>
            <a:br>
              <a:rPr lang="es-ES" dirty="0">
                <a:latin typeface="PT Sans" panose="020B0503020203020204" pitchFamily="34" charset="0"/>
              </a:rPr>
            </a:br>
            <a:br>
              <a:rPr lang="es-ES" dirty="0">
                <a:latin typeface="PT Sans" panose="020B0503020203020204" pitchFamily="34" charset="0"/>
              </a:rPr>
            </a:br>
            <a:r>
              <a:rPr lang="es-ES" b="0" i="0" dirty="0">
                <a:solidFill>
                  <a:srgbClr val="09202F"/>
                </a:solidFill>
                <a:effectLst/>
                <a:latin typeface="PT Sans" panose="020B0503020203020204" pitchFamily="34" charset="0"/>
              </a:rPr>
              <a:t>En su segunda carta a Timoteo, Pablo advirtió a Timoteo acerca de los falsos maestros que encontraría y le dijo que continuara en las cosas que había aprendido, porque él conocía a aquellos de quienes las había aprendido, es decir, el mismo Pablo, su madre y abuela (2 Timoteo 3:14-15). Las verdades que se le enseñaron a Timoteo desde la infancia, verdades como el pecado y nuestra necesidad de un Salvador, lo hicieron "sabio para la salvación" (2 Timoteo 3:15). Como padres, debemos preparar a nuestros hijos para distinguir la verdad del error. Y como creyentes, debemos permanecer firmes en la verdad que hemos aprendido, no siendo sorprendidos o influenciados por la oposición y los falsos maestros.</a:t>
            </a:r>
            <a:br>
              <a:rPr lang="es-ES" dirty="0">
                <a:latin typeface="PT Sans" panose="020B0503020203020204" pitchFamily="34" charset="0"/>
              </a:rPr>
            </a:br>
            <a:br>
              <a:rPr lang="es-ES" dirty="0">
                <a:latin typeface="PT Sans" panose="020B0503020203020204" pitchFamily="34" charset="0"/>
              </a:rPr>
            </a:br>
            <a:r>
              <a:rPr lang="es-ES" b="0" i="0" dirty="0">
                <a:solidFill>
                  <a:srgbClr val="09202F"/>
                </a:solidFill>
                <a:effectLst/>
                <a:latin typeface="PT Sans" panose="020B0503020203020204" pitchFamily="34" charset="0"/>
              </a:rPr>
              <a:t>Pablo también le dijo a Timoteo: "Procura con diligencia presentarte a Dios aprobado, como obrero que no tiene de qué avergonzarse, que usa bien la palabra de verdad" (2 Timoteo 2:15). Este consejo es crucial para todos los cristianos. "Toda la Escritura es inspirada por Dios, y útil para enseñar, para redargüir, para corregir, para instruir en justicia, a fin de que el hombre de Dios sea perfecto, enteramente preparado para toda buena obra" (2 Timoteo 3:16-17). Pablo aconsejó a Timoteo, su "amado hijo" (2 Timoteo 1:2), con un corazón de amor, queriendo que Timoteo se mantuviera firme en su propia fe y que guiara bien a los otros creyentes. Timoteo ciertamente parece haber sido fiel; debemos seguir su ejemplo.</a:t>
            </a:r>
            <a:endParaRPr lang="es-PY" dirty="0">
              <a:latin typeface="PT Sans" panose="020B0503020203020204" pitchFamily="34" charset="0"/>
            </a:endParaRPr>
          </a:p>
        </p:txBody>
      </p:sp>
      <p:sp>
        <p:nvSpPr>
          <p:cNvPr id="4" name="Marcador de número de diapositiva 3"/>
          <p:cNvSpPr>
            <a:spLocks noGrp="1"/>
          </p:cNvSpPr>
          <p:nvPr>
            <p:ph type="sldNum" sz="quarter" idx="5"/>
          </p:nvPr>
        </p:nvSpPr>
        <p:spPr/>
        <p:txBody>
          <a:bodyPr/>
          <a:lstStyle/>
          <a:p>
            <a:fld id="{2E005DDA-C46F-44B8-BC52-E9A95D32290B}" type="slidenum">
              <a:rPr lang="es-PY" smtClean="0"/>
              <a:t>35</a:t>
            </a:fld>
            <a:endParaRPr lang="es-PY"/>
          </a:p>
        </p:txBody>
      </p:sp>
    </p:spTree>
    <p:extLst>
      <p:ext uri="{BB962C8B-B14F-4D97-AF65-F5344CB8AC3E}">
        <p14:creationId xmlns:p14="http://schemas.microsoft.com/office/powerpoint/2010/main" val="1435372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Y" dirty="0"/>
          </a:p>
        </p:txBody>
      </p:sp>
      <p:sp>
        <p:nvSpPr>
          <p:cNvPr id="4" name="Marcador de número de diapositiva 3"/>
          <p:cNvSpPr>
            <a:spLocks noGrp="1"/>
          </p:cNvSpPr>
          <p:nvPr>
            <p:ph type="sldNum" sz="quarter" idx="5"/>
          </p:nvPr>
        </p:nvSpPr>
        <p:spPr/>
        <p:txBody>
          <a:bodyPr/>
          <a:lstStyle/>
          <a:p>
            <a:fld id="{2E005DDA-C46F-44B8-BC52-E9A95D32290B}" type="slidenum">
              <a:rPr lang="es-PY" smtClean="0"/>
              <a:t>4</a:t>
            </a:fld>
            <a:endParaRPr lang="es-PY"/>
          </a:p>
        </p:txBody>
      </p:sp>
    </p:spTree>
    <p:extLst>
      <p:ext uri="{BB962C8B-B14F-4D97-AF65-F5344CB8AC3E}">
        <p14:creationId xmlns:p14="http://schemas.microsoft.com/office/powerpoint/2010/main" val="528611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Y" dirty="0"/>
          </a:p>
        </p:txBody>
      </p:sp>
      <p:sp>
        <p:nvSpPr>
          <p:cNvPr id="4" name="Marcador de número de diapositiva 3"/>
          <p:cNvSpPr>
            <a:spLocks noGrp="1"/>
          </p:cNvSpPr>
          <p:nvPr>
            <p:ph type="sldNum" sz="quarter" idx="5"/>
          </p:nvPr>
        </p:nvSpPr>
        <p:spPr/>
        <p:txBody>
          <a:bodyPr/>
          <a:lstStyle/>
          <a:p>
            <a:fld id="{2E005DDA-C46F-44B8-BC52-E9A95D32290B}" type="slidenum">
              <a:rPr lang="es-PY" smtClean="0"/>
              <a:t>5</a:t>
            </a:fld>
            <a:endParaRPr lang="es-PY"/>
          </a:p>
        </p:txBody>
      </p:sp>
    </p:spTree>
    <p:extLst>
      <p:ext uri="{BB962C8B-B14F-4D97-AF65-F5344CB8AC3E}">
        <p14:creationId xmlns:p14="http://schemas.microsoft.com/office/powerpoint/2010/main" val="2839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Y" dirty="0"/>
          </a:p>
        </p:txBody>
      </p:sp>
      <p:sp>
        <p:nvSpPr>
          <p:cNvPr id="4" name="Marcador de número de diapositiva 3"/>
          <p:cNvSpPr>
            <a:spLocks noGrp="1"/>
          </p:cNvSpPr>
          <p:nvPr>
            <p:ph type="sldNum" sz="quarter" idx="5"/>
          </p:nvPr>
        </p:nvSpPr>
        <p:spPr/>
        <p:txBody>
          <a:bodyPr/>
          <a:lstStyle/>
          <a:p>
            <a:fld id="{2E005DDA-C46F-44B8-BC52-E9A95D32290B}" type="slidenum">
              <a:rPr lang="es-PY" smtClean="0"/>
              <a:t>6</a:t>
            </a:fld>
            <a:endParaRPr lang="es-PY"/>
          </a:p>
        </p:txBody>
      </p:sp>
    </p:spTree>
    <p:extLst>
      <p:ext uri="{BB962C8B-B14F-4D97-AF65-F5344CB8AC3E}">
        <p14:creationId xmlns:p14="http://schemas.microsoft.com/office/powerpoint/2010/main" val="3296555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Y" dirty="0"/>
          </a:p>
        </p:txBody>
      </p:sp>
      <p:sp>
        <p:nvSpPr>
          <p:cNvPr id="4" name="Marcador de número de diapositiva 3"/>
          <p:cNvSpPr>
            <a:spLocks noGrp="1"/>
          </p:cNvSpPr>
          <p:nvPr>
            <p:ph type="sldNum" sz="quarter" idx="5"/>
          </p:nvPr>
        </p:nvSpPr>
        <p:spPr/>
        <p:txBody>
          <a:bodyPr/>
          <a:lstStyle/>
          <a:p>
            <a:fld id="{2E005DDA-C46F-44B8-BC52-E9A95D32290B}" type="slidenum">
              <a:rPr lang="es-PY" smtClean="0"/>
              <a:t>7</a:t>
            </a:fld>
            <a:endParaRPr lang="es-PY"/>
          </a:p>
        </p:txBody>
      </p:sp>
    </p:spTree>
    <p:extLst>
      <p:ext uri="{BB962C8B-B14F-4D97-AF65-F5344CB8AC3E}">
        <p14:creationId xmlns:p14="http://schemas.microsoft.com/office/powerpoint/2010/main" val="1082497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Y" dirty="0"/>
          </a:p>
        </p:txBody>
      </p:sp>
      <p:sp>
        <p:nvSpPr>
          <p:cNvPr id="4" name="Marcador de número de diapositiva 3"/>
          <p:cNvSpPr>
            <a:spLocks noGrp="1"/>
          </p:cNvSpPr>
          <p:nvPr>
            <p:ph type="sldNum" sz="quarter" idx="5"/>
          </p:nvPr>
        </p:nvSpPr>
        <p:spPr/>
        <p:txBody>
          <a:bodyPr/>
          <a:lstStyle/>
          <a:p>
            <a:fld id="{2E005DDA-C46F-44B8-BC52-E9A95D32290B}" type="slidenum">
              <a:rPr lang="es-PY" smtClean="0"/>
              <a:t>8</a:t>
            </a:fld>
            <a:endParaRPr lang="es-PY"/>
          </a:p>
        </p:txBody>
      </p:sp>
    </p:spTree>
    <p:extLst>
      <p:ext uri="{BB962C8B-B14F-4D97-AF65-F5344CB8AC3E}">
        <p14:creationId xmlns:p14="http://schemas.microsoft.com/office/powerpoint/2010/main" val="2693637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a:latin typeface="PT Sans" panose="020B0503020203020204" pitchFamily="34" charset="0"/>
              </a:rPr>
              <a:t>Disciplina:  </a:t>
            </a:r>
            <a:r>
              <a:rPr lang="es-ES" dirty="0">
                <a:latin typeface="PT Sans" panose="020B0503020203020204" pitchFamily="34" charset="0"/>
              </a:rPr>
              <a:t>1. Conjunto de reglas de comportamiento para mantener el orden y la subordinación entre los miembros de un cuerpo o una colectividad en una profesión o en una determinada colectividad.  2. Conjunto de reglas o normas cuyo cumplimiento de manera constante conducen a cierto resultado.  La constancia es la aliada a la disciplina, si algo se está haciendo bien (disciplina) se debe seguir (constancia).</a:t>
            </a:r>
          </a:p>
          <a:p>
            <a:r>
              <a:rPr lang="es-ES" b="1" dirty="0">
                <a:latin typeface="PT Sans" panose="020B0503020203020204" pitchFamily="34" charset="0"/>
              </a:rPr>
              <a:t>Amonestación:</a:t>
            </a:r>
            <a:r>
              <a:rPr lang="es-ES" dirty="0">
                <a:latin typeface="PT Sans" panose="020B0503020203020204" pitchFamily="34" charset="0"/>
              </a:rPr>
              <a:t>  Reprender severamente a una persona por un error o una falta que ha cometido, para que no la vuelva a cometer.  Si la disciplina no se cumple, por lo tanto se ha perdido la constancia, es importante amonestar.</a:t>
            </a:r>
          </a:p>
          <a:p>
            <a:pPr algn="l"/>
            <a:r>
              <a:rPr lang="es-ES" b="1" dirty="0">
                <a:latin typeface="PT Sans" panose="020B0503020203020204" pitchFamily="34" charset="0"/>
              </a:rPr>
              <a:t>Conducta:</a:t>
            </a:r>
            <a:r>
              <a:rPr lang="es-ES" dirty="0">
                <a:latin typeface="PT Sans" panose="020B0503020203020204" pitchFamily="34" charset="0"/>
              </a:rPr>
              <a:t> </a:t>
            </a:r>
            <a:r>
              <a:rPr lang="es-ES" b="0" i="0" dirty="0">
                <a:solidFill>
                  <a:srgbClr val="BDC1C6"/>
                </a:solidFill>
                <a:effectLst/>
                <a:latin typeface="PT Sans" panose="020B0503020203020204" pitchFamily="34" charset="0"/>
              </a:rPr>
              <a:t>Manera de comportarse una persona en una situación determinada o en general.</a:t>
            </a:r>
            <a:endParaRPr lang="es-ES" dirty="0">
              <a:latin typeface="PT Sans" panose="020B0503020203020204" pitchFamily="34" charset="0"/>
            </a:endParaRPr>
          </a:p>
          <a:p>
            <a:r>
              <a:rPr lang="es-ES" b="1" dirty="0">
                <a:latin typeface="PT Sans" panose="020B0503020203020204" pitchFamily="34" charset="0"/>
              </a:rPr>
              <a:t>Plática:</a:t>
            </a:r>
            <a:r>
              <a:rPr lang="es-ES" dirty="0">
                <a:latin typeface="PT Sans" panose="020B0503020203020204" pitchFamily="34" charset="0"/>
              </a:rPr>
              <a:t>  1. Acto de hablar o comunicarse dos o más personas en un tono amistoso y relajado.   2.  Discurso o sermón breve y poco solemne, generalmente para exhortar a los actos de virtud, instruir en la doctrina cristiana, </a:t>
            </a:r>
            <a:r>
              <a:rPr lang="es-ES" dirty="0" err="1">
                <a:latin typeface="PT Sans" panose="020B0503020203020204" pitchFamily="34" charset="0"/>
              </a:rPr>
              <a:t>etc</a:t>
            </a:r>
            <a:endParaRPr lang="es-ES" dirty="0">
              <a:latin typeface="PT Sans" panose="020B0503020203020204" pitchFamily="34" charset="0"/>
            </a:endParaRPr>
          </a:p>
          <a:p>
            <a:r>
              <a:rPr lang="es-ES" b="1" dirty="0">
                <a:latin typeface="PT Sans" panose="020B0503020203020204" pitchFamily="34" charset="0"/>
              </a:rPr>
              <a:t>Orden: </a:t>
            </a:r>
            <a:r>
              <a:rPr lang="es-ES" dirty="0">
                <a:latin typeface="PT Sans" panose="020B0503020203020204" pitchFamily="34" charset="0"/>
              </a:rPr>
              <a:t>Situación o estado de normalidad o funcionamiento correcto de algo, en especial armonía en las relaciones humanas dentro de una colectividad.</a:t>
            </a:r>
          </a:p>
          <a:p>
            <a:r>
              <a:rPr lang="es-ES" b="1" dirty="0">
                <a:latin typeface="PT Sans" panose="020B0503020203020204" pitchFamily="34" charset="0"/>
              </a:rPr>
              <a:t>Regla: </a:t>
            </a:r>
            <a:r>
              <a:rPr lang="es-ES" dirty="0">
                <a:latin typeface="PT Sans" panose="020B0503020203020204" pitchFamily="34" charset="0"/>
              </a:rPr>
              <a:t>Principio que se impone o se adopta para dirigir la conducta o la correcta realización de una acción o el correcto desarrollo de una actividad.</a:t>
            </a:r>
          </a:p>
          <a:p>
            <a:r>
              <a:rPr lang="es-ES" b="1" dirty="0">
                <a:latin typeface="PT Sans" panose="020B0503020203020204" pitchFamily="34" charset="0"/>
              </a:rPr>
              <a:t>Enseñanza:</a:t>
            </a:r>
            <a:r>
              <a:rPr lang="es-ES" dirty="0">
                <a:latin typeface="PT Sans" panose="020B0503020203020204" pitchFamily="34" charset="0"/>
              </a:rPr>
              <a:t> Transmisión de conocimientos, ideas, experiencias, habilidades o hábitos a una persona que no los tiene.   2. Conocimiento, idea, experiencia, habilidad o conjunto de ellos que una persona aprende de otra o de algo.</a:t>
            </a:r>
          </a:p>
          <a:p>
            <a:r>
              <a:rPr lang="es-ES" b="1" dirty="0">
                <a:latin typeface="PT Sans" panose="020B0503020203020204" pitchFamily="34" charset="0"/>
              </a:rPr>
              <a:t>Castigo:</a:t>
            </a:r>
            <a:r>
              <a:rPr lang="es-ES" dirty="0">
                <a:latin typeface="PT Sans" panose="020B0503020203020204" pitchFamily="34" charset="0"/>
              </a:rPr>
              <a:t>  Pena que se impone a la persona que ha cometido un delito o una falta o ha tenido un mal comportamiento. </a:t>
            </a:r>
          </a:p>
          <a:p>
            <a:r>
              <a:rPr lang="es-ES" b="1" dirty="0">
                <a:latin typeface="PT Sans" panose="020B0503020203020204" pitchFamily="34" charset="0"/>
              </a:rPr>
              <a:t>Límites:  </a:t>
            </a:r>
            <a:r>
              <a:rPr lang="es-ES" dirty="0">
                <a:latin typeface="PT Sans" panose="020B0503020203020204" pitchFamily="34" charset="0"/>
              </a:rPr>
              <a:t>Punto o línea que señala el fin o término de una cosa no material; suele indicar un punto que no debe o no puede sobrepasarse.</a:t>
            </a:r>
          </a:p>
          <a:p>
            <a:r>
              <a:rPr lang="es-ES" b="1" dirty="0">
                <a:latin typeface="PT Sans" panose="020B0503020203020204" pitchFamily="34" charset="0"/>
              </a:rPr>
              <a:t>Colaboración</a:t>
            </a:r>
            <a:r>
              <a:rPr lang="es-ES" dirty="0">
                <a:latin typeface="PT Sans" panose="020B0503020203020204" pitchFamily="34" charset="0"/>
              </a:rPr>
              <a:t>: Trabajo hecho conjuntamente con otras personas.</a:t>
            </a:r>
          </a:p>
        </p:txBody>
      </p:sp>
      <p:sp>
        <p:nvSpPr>
          <p:cNvPr id="4" name="Marcador de número de diapositiva 3"/>
          <p:cNvSpPr>
            <a:spLocks noGrp="1"/>
          </p:cNvSpPr>
          <p:nvPr>
            <p:ph type="sldNum" sz="quarter" idx="5"/>
          </p:nvPr>
        </p:nvSpPr>
        <p:spPr/>
        <p:txBody>
          <a:bodyPr/>
          <a:lstStyle/>
          <a:p>
            <a:fld id="{2E005DDA-C46F-44B8-BC52-E9A95D32290B}" type="slidenum">
              <a:rPr lang="es-PY" smtClean="0"/>
              <a:t>9</a:t>
            </a:fld>
            <a:endParaRPr lang="es-PY"/>
          </a:p>
        </p:txBody>
      </p:sp>
    </p:spTree>
    <p:extLst>
      <p:ext uri="{BB962C8B-B14F-4D97-AF65-F5344CB8AC3E}">
        <p14:creationId xmlns:p14="http://schemas.microsoft.com/office/powerpoint/2010/main" val="1848672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5/26/2023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2768299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5586B75A-687E-405C-8A0B-8D00578BA2C3}" type="datetimeFigureOut">
              <a:rPr lang="en-US" smtClean="0"/>
              <a:pPr/>
              <a:t>5/26/2023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48712952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5586B75A-687E-405C-8A0B-8D00578BA2C3}" type="datetimeFigureOut">
              <a:rPr lang="en-US" smtClean="0"/>
              <a:pPr/>
              <a:t>5/26/2023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373935280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5586B75A-687E-405C-8A0B-8D00578BA2C3}" type="datetimeFigureOut">
              <a:rPr lang="en-US" smtClean="0"/>
              <a:pPr/>
              <a:t>5/26/2023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‹Nº›</a:t>
            </a:fld>
            <a:endParaRPr lang="en-US" dirty="0"/>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29778930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5586B75A-687E-405C-8A0B-8D00578BA2C3}" type="datetimeFigureOut">
              <a:rPr lang="en-US" smtClean="0"/>
              <a:pPr/>
              <a:t>5/26/2023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219211399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3" name="Date Placeholder 2"/>
          <p:cNvSpPr>
            <a:spLocks noGrp="1"/>
          </p:cNvSpPr>
          <p:nvPr>
            <p:ph type="dt" sz="half" idx="10"/>
          </p:nvPr>
        </p:nvSpPr>
        <p:spPr/>
        <p:txBody>
          <a:bodyPr/>
          <a:lstStyle/>
          <a:p>
            <a:fld id="{5586B75A-687E-405C-8A0B-8D00578BA2C3}" type="datetimeFigureOut">
              <a:rPr lang="en-US" smtClean="0"/>
              <a:pPr/>
              <a:t>5/26/2023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11176870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3" name="Date Placeholder 2"/>
          <p:cNvSpPr>
            <a:spLocks noGrp="1"/>
          </p:cNvSpPr>
          <p:nvPr>
            <p:ph type="dt" sz="half" idx="10"/>
          </p:nvPr>
        </p:nvSpPr>
        <p:spPr/>
        <p:txBody>
          <a:bodyPr/>
          <a:lstStyle/>
          <a:p>
            <a:fld id="{5586B75A-687E-405C-8A0B-8D00578BA2C3}" type="datetimeFigureOut">
              <a:rPr lang="en-US" smtClean="0"/>
              <a:pPr/>
              <a:t>5/26/2023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78655455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F4E5243-F52A-4D37-9694-EB26C6C31910}" type="datetimeFigureOut">
              <a:rPr lang="en-US" smtClean="0"/>
              <a:t>5/26/2023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18385607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A77B6E1-634A-48DC-9E8B-D894023267EF}" type="datetimeFigureOut">
              <a:rPr lang="en-US" smtClean="0"/>
              <a:t>5/26/2023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2650808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B2D3E9E-A95C-48F2-B4BF-A71542E0BE9A}" type="datetimeFigureOut">
              <a:rPr lang="en-US" smtClean="0"/>
              <a:t>5/26/2023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2173222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5586B75A-687E-405C-8A0B-8D00578BA2C3}" type="datetimeFigureOut">
              <a:rPr lang="en-US" smtClean="0"/>
              <a:pPr/>
              <a:t>5/26/2023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3017704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F12952B5-7A2F-4CC8-B7CE-9234E21C2837}" type="datetimeFigureOut">
              <a:rPr lang="en-US" smtClean="0"/>
              <a:t>5/26/2023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812171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E1DA07A-9201-4B4B-BAF2-015AFA30F520}" type="datetimeFigureOut">
              <a:rPr lang="en-US" smtClean="0"/>
              <a:t>5/26/2023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3608133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73D7E00A-486F-4252-8B1D-E32645521F49}" type="datetimeFigureOut">
              <a:rPr lang="en-US" smtClean="0"/>
              <a:t>5/26/2023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3077826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FigureOut">
              <a:rPr lang="en-US" smtClean="0"/>
              <a:t>5/26/2023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3950435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AF6E2C9B-5FA2-460D-9BE7-B0812FC2A6FF}" type="datetimeFigureOut">
              <a:rPr lang="en-US" smtClean="0"/>
              <a:t>5/26/2023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1646001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5586B75A-687E-405C-8A0B-8D00578BA2C3}" type="datetimeFigureOut">
              <a:rPr lang="en-US" smtClean="0"/>
              <a:pPr/>
              <a:t>5/26/2023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464400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FigureOut">
              <a:rPr lang="en-US" smtClean="0"/>
              <a:pPr/>
              <a:t>5/26/2023</a:t>
            </a:fld>
            <a:endParaRPr lang="en-US" dirty="0"/>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1982537946"/>
      </p:ext>
    </p:extLst>
  </p:cSld>
  <p:clrMap bg1="dk1" tx1="lt1" bg2="dk2" tx2="lt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 id="2147483956" r:id="rId14"/>
    <p:sldLayoutId id="2147483957" r:id="rId15"/>
    <p:sldLayoutId id="2147483958" r:id="rId16"/>
    <p:sldLayoutId id="2147483959" r:id="rId17"/>
  </p:sldLayoutIdLst>
  <p:hf sldNum="0" hdr="0" ft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1230316" y="3774473"/>
            <a:ext cx="6574236" cy="1508105"/>
          </a:xfrm>
          <a:prstGeom prst="rect">
            <a:avLst/>
          </a:prstGeom>
          <a:noFill/>
        </p:spPr>
        <p:txBody>
          <a:bodyPr wrap="none" rtlCol="0">
            <a:spAutoFit/>
          </a:bodyPr>
          <a:lstStyle/>
          <a:p>
            <a:pPr algn="ctr"/>
            <a:r>
              <a:rPr lang="es-PY" sz="4000"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legado</a:t>
            </a:r>
          </a:p>
          <a:p>
            <a:pPr algn="ctr"/>
            <a:r>
              <a:rPr lang="es-PY" sz="16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la importancia de influenciar en nuestros hijos como padres cristianos</a:t>
            </a:r>
          </a:p>
          <a:p>
            <a:pPr algn="ctr"/>
            <a:endParaRPr lang="es-PY" dirty="0">
              <a:solidFill>
                <a:schemeClr val="tx1">
                  <a:lumMod val="65000"/>
                </a:schemeClr>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endParaRPr>
          </a:p>
          <a:p>
            <a:pPr algn="ctr"/>
            <a:r>
              <a:rPr lang="es-PY" dirty="0">
                <a:solidFill>
                  <a:schemeClr val="tx1">
                    <a:lumMod val="65000"/>
                  </a:schemeClr>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Conferencia Parte I</a:t>
            </a:r>
            <a:endParaRPr lang="es-PY" sz="2800" dirty="0">
              <a:solidFill>
                <a:schemeClr val="tx1">
                  <a:lumMod val="65000"/>
                </a:schemeClr>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328986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598651" y="280818"/>
            <a:ext cx="7946698" cy="3046988"/>
          </a:xfrm>
          <a:prstGeom prst="rect">
            <a:avLst/>
          </a:prstGeom>
          <a:noFill/>
        </p:spPr>
        <p:txBody>
          <a:bodyPr wrap="square" rtlCol="0">
            <a:spAutoFit/>
          </a:bodyPr>
          <a:lstStyle/>
          <a:p>
            <a:pPr algn="ctr"/>
            <a:r>
              <a:rPr lang="es-PY" sz="4000"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herencia</a:t>
            </a:r>
          </a:p>
          <a:p>
            <a:pPr algn="ctr"/>
            <a:r>
              <a:rPr lang="es-PY" sz="16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es dejar un bien a alguien cuando ya no estés no sólo activos sino también pasivo (obligaciones), por derecho los bienes de una persona que ha fallecido pasa a ser de los herederos de manera obligatoria y equitativamente.</a:t>
            </a:r>
          </a:p>
          <a:p>
            <a:pPr algn="ctr"/>
            <a:endParaRPr lang="es-PY" sz="16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endParaRPr>
          </a:p>
          <a:p>
            <a:pPr algn="ctr"/>
            <a:r>
              <a:rPr lang="es-PY" sz="4000"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legado</a:t>
            </a:r>
          </a:p>
          <a:p>
            <a:pPr algn="ctr"/>
            <a:r>
              <a:rPr lang="es-PY" sz="16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es dejar algo específico a alguien intencionalmente, para que sea suyo cuando ya no estés, aún si los herederos no estuvieran de acuerdo, muchas veces la figura legal para ejecutar esto es un testamento.</a:t>
            </a:r>
          </a:p>
        </p:txBody>
      </p:sp>
      <p:grpSp>
        <p:nvGrpSpPr>
          <p:cNvPr id="21" name="Grupo 20">
            <a:extLst>
              <a:ext uri="{FF2B5EF4-FFF2-40B4-BE49-F238E27FC236}">
                <a16:creationId xmlns:a16="http://schemas.microsoft.com/office/drawing/2014/main" id="{4B4D7A11-32F7-523C-8038-6DF8909B0FF8}"/>
              </a:ext>
            </a:extLst>
          </p:cNvPr>
          <p:cNvGrpSpPr/>
          <p:nvPr/>
        </p:nvGrpSpPr>
        <p:grpSpPr>
          <a:xfrm>
            <a:off x="276682" y="3487487"/>
            <a:ext cx="8590636" cy="1517851"/>
            <a:chOff x="342917" y="4787254"/>
            <a:chExt cx="8590636" cy="1517851"/>
          </a:xfrm>
        </p:grpSpPr>
        <p:pic>
          <p:nvPicPr>
            <p:cNvPr id="6" name="Imagen 5">
              <a:extLst>
                <a:ext uri="{FF2B5EF4-FFF2-40B4-BE49-F238E27FC236}">
                  <a16:creationId xmlns:a16="http://schemas.microsoft.com/office/drawing/2014/main" id="{D03079D4-C3D0-2907-E160-4F6711A8B9D6}"/>
                </a:ext>
              </a:extLst>
            </p:cNvPr>
            <p:cNvPicPr>
              <a:picLocks noChangeAspect="1"/>
            </p:cNvPicPr>
            <p:nvPr/>
          </p:nvPicPr>
          <p:blipFill>
            <a:blip r:embed="rId3"/>
            <a:stretch>
              <a:fillRect/>
            </a:stretch>
          </p:blipFill>
          <p:spPr>
            <a:xfrm>
              <a:off x="342917" y="4787254"/>
              <a:ext cx="2276777" cy="1517851"/>
            </a:xfrm>
            <a:prstGeom prst="rect">
              <a:avLst/>
            </a:prstGeom>
          </p:spPr>
        </p:pic>
        <p:pic>
          <p:nvPicPr>
            <p:cNvPr id="9" name="Imagen 8">
              <a:extLst>
                <a:ext uri="{FF2B5EF4-FFF2-40B4-BE49-F238E27FC236}">
                  <a16:creationId xmlns:a16="http://schemas.microsoft.com/office/drawing/2014/main" id="{2AA5FC3E-BCB5-80DB-5957-DDAF08BA9097}"/>
                </a:ext>
              </a:extLst>
            </p:cNvPr>
            <p:cNvPicPr>
              <a:picLocks noChangeAspect="1"/>
            </p:cNvPicPr>
            <p:nvPr/>
          </p:nvPicPr>
          <p:blipFill>
            <a:blip r:embed="rId4"/>
            <a:stretch>
              <a:fillRect/>
            </a:stretch>
          </p:blipFill>
          <p:spPr>
            <a:xfrm>
              <a:off x="2619694" y="4787254"/>
              <a:ext cx="1758882" cy="1517851"/>
            </a:xfrm>
            <a:prstGeom prst="rect">
              <a:avLst/>
            </a:prstGeom>
          </p:spPr>
        </p:pic>
        <p:pic>
          <p:nvPicPr>
            <p:cNvPr id="11" name="Imagen 10">
              <a:extLst>
                <a:ext uri="{FF2B5EF4-FFF2-40B4-BE49-F238E27FC236}">
                  <a16:creationId xmlns:a16="http://schemas.microsoft.com/office/drawing/2014/main" id="{617D9DE5-361C-0C94-A702-77ED73C59457}"/>
                </a:ext>
              </a:extLst>
            </p:cNvPr>
            <p:cNvPicPr>
              <a:picLocks noChangeAspect="1"/>
            </p:cNvPicPr>
            <p:nvPr/>
          </p:nvPicPr>
          <p:blipFill>
            <a:blip r:embed="rId5"/>
            <a:stretch>
              <a:fillRect/>
            </a:stretch>
          </p:blipFill>
          <p:spPr>
            <a:xfrm>
              <a:off x="4378576" y="4787254"/>
              <a:ext cx="2276777" cy="1517851"/>
            </a:xfrm>
            <a:prstGeom prst="rect">
              <a:avLst/>
            </a:prstGeom>
          </p:spPr>
        </p:pic>
        <p:pic>
          <p:nvPicPr>
            <p:cNvPr id="19" name="Imagen 18">
              <a:extLst>
                <a:ext uri="{FF2B5EF4-FFF2-40B4-BE49-F238E27FC236}">
                  <a16:creationId xmlns:a16="http://schemas.microsoft.com/office/drawing/2014/main" id="{8B4CD9F0-B149-BCF6-E265-DBE7F43DE291}"/>
                </a:ext>
              </a:extLst>
            </p:cNvPr>
            <p:cNvPicPr>
              <a:picLocks noChangeAspect="1"/>
            </p:cNvPicPr>
            <p:nvPr/>
          </p:nvPicPr>
          <p:blipFill>
            <a:blip r:embed="rId6"/>
            <a:stretch>
              <a:fillRect/>
            </a:stretch>
          </p:blipFill>
          <p:spPr>
            <a:xfrm>
              <a:off x="6655353" y="4787254"/>
              <a:ext cx="2278200" cy="1517851"/>
            </a:xfrm>
            <a:prstGeom prst="rect">
              <a:avLst/>
            </a:prstGeom>
          </p:spPr>
        </p:pic>
      </p:grpSp>
    </p:spTree>
    <p:extLst>
      <p:ext uri="{BB962C8B-B14F-4D97-AF65-F5344CB8AC3E}">
        <p14:creationId xmlns:p14="http://schemas.microsoft.com/office/powerpoint/2010/main" val="338518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20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fade">
                                      <p:cBhvr>
                                        <p:cTn id="16" dur="20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fade">
                                      <p:cBhvr>
                                        <p:cTn id="21" dur="2000"/>
                                        <p:tgtEl>
                                          <p:spTgt spid="8">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xEl>
                                              <p:pRg st="4" end="4"/>
                                            </p:txEl>
                                          </p:spTgt>
                                        </p:tgtEl>
                                        <p:attrNameLst>
                                          <p:attrName>style.visibility</p:attrName>
                                        </p:attrNameLst>
                                      </p:cBhvr>
                                      <p:to>
                                        <p:strVal val="visible"/>
                                      </p:to>
                                    </p:set>
                                    <p:animEffect transition="in" filter="fade">
                                      <p:cBhvr>
                                        <p:cTn id="26" dur="20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1057311" y="356627"/>
            <a:ext cx="7020913" cy="3231654"/>
          </a:xfrm>
          <a:prstGeom prst="rect">
            <a:avLst/>
          </a:prstGeom>
          <a:noFill/>
        </p:spPr>
        <p:txBody>
          <a:bodyPr wrap="square" rtlCol="0">
            <a:spAutoFit/>
          </a:bodyPr>
          <a:lstStyle/>
          <a:p>
            <a:pPr algn="ctr"/>
            <a:r>
              <a:rPr lang="es-PY" sz="24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Qué importante es dar un pescado a tu hijo para que se pueda alimentar</a:t>
            </a:r>
          </a:p>
          <a:p>
            <a:pPr algn="ctr"/>
            <a:endParaRPr lang="es-PY" sz="24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endParaRPr>
          </a:p>
          <a:p>
            <a:pPr algn="ctr"/>
            <a:r>
              <a:rPr lang="es-PY" sz="24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Pero es más importante enseñarle a pescar para que nunca le falte.</a:t>
            </a:r>
          </a:p>
          <a:p>
            <a:pPr algn="ctr"/>
            <a:endParaRPr lang="es-PY"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endParaRPr>
          </a:p>
          <a:p>
            <a:pPr algn="ctr"/>
            <a:endParaRPr lang="es-PY"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endParaRPr>
          </a:p>
          <a:p>
            <a:pPr algn="ctr"/>
            <a:r>
              <a:rPr lang="es-PY" sz="16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Así cuando ya no estés, el legado de las instrucciones dadas en el Señor a tus hijos, puede ser parte de la vida de sus ellos y éstos a su vez a la de sus hijos, y no sólo una herencia de bienes que se puede acabar con el tiempo.</a:t>
            </a:r>
          </a:p>
        </p:txBody>
      </p:sp>
      <p:grpSp>
        <p:nvGrpSpPr>
          <p:cNvPr id="26" name="Grupo 25">
            <a:extLst>
              <a:ext uri="{FF2B5EF4-FFF2-40B4-BE49-F238E27FC236}">
                <a16:creationId xmlns:a16="http://schemas.microsoft.com/office/drawing/2014/main" id="{33452F65-41F7-6936-34BE-9B9A565D68C2}"/>
              </a:ext>
            </a:extLst>
          </p:cNvPr>
          <p:cNvGrpSpPr/>
          <p:nvPr/>
        </p:nvGrpSpPr>
        <p:grpSpPr>
          <a:xfrm>
            <a:off x="143993" y="3676059"/>
            <a:ext cx="8839083" cy="1544655"/>
            <a:chOff x="89204" y="3732582"/>
            <a:chExt cx="8839083" cy="1544655"/>
          </a:xfrm>
        </p:grpSpPr>
        <p:pic>
          <p:nvPicPr>
            <p:cNvPr id="6" name="Imagen 5">
              <a:extLst>
                <a:ext uri="{FF2B5EF4-FFF2-40B4-BE49-F238E27FC236}">
                  <a16:creationId xmlns:a16="http://schemas.microsoft.com/office/drawing/2014/main" id="{0ABF354D-0AB7-4A65-412A-B33C3D5375B8}"/>
                </a:ext>
              </a:extLst>
            </p:cNvPr>
            <p:cNvPicPr>
              <a:picLocks noChangeAspect="1"/>
            </p:cNvPicPr>
            <p:nvPr/>
          </p:nvPicPr>
          <p:blipFill>
            <a:blip r:embed="rId3"/>
            <a:stretch>
              <a:fillRect/>
            </a:stretch>
          </p:blipFill>
          <p:spPr>
            <a:xfrm>
              <a:off x="89204" y="3737037"/>
              <a:ext cx="2303618" cy="1535745"/>
            </a:xfrm>
            <a:prstGeom prst="rect">
              <a:avLst/>
            </a:prstGeom>
          </p:spPr>
        </p:pic>
        <p:pic>
          <p:nvPicPr>
            <p:cNvPr id="9" name="Imagen 8">
              <a:extLst>
                <a:ext uri="{FF2B5EF4-FFF2-40B4-BE49-F238E27FC236}">
                  <a16:creationId xmlns:a16="http://schemas.microsoft.com/office/drawing/2014/main" id="{265EEB22-46B7-23C9-E4A3-9D4DEABDBAFD}"/>
                </a:ext>
              </a:extLst>
            </p:cNvPr>
            <p:cNvPicPr>
              <a:picLocks noChangeAspect="1"/>
            </p:cNvPicPr>
            <p:nvPr/>
          </p:nvPicPr>
          <p:blipFill>
            <a:blip r:embed="rId4"/>
            <a:stretch>
              <a:fillRect/>
            </a:stretch>
          </p:blipFill>
          <p:spPr>
            <a:xfrm>
              <a:off x="2392821" y="3737037"/>
              <a:ext cx="2739238" cy="1540200"/>
            </a:xfrm>
            <a:prstGeom prst="rect">
              <a:avLst/>
            </a:prstGeom>
          </p:spPr>
        </p:pic>
        <p:pic>
          <p:nvPicPr>
            <p:cNvPr id="11" name="Imagen 10">
              <a:extLst>
                <a:ext uri="{FF2B5EF4-FFF2-40B4-BE49-F238E27FC236}">
                  <a16:creationId xmlns:a16="http://schemas.microsoft.com/office/drawing/2014/main" id="{8026E327-CB0F-1D6C-659B-C0BB6F96A480}"/>
                </a:ext>
              </a:extLst>
            </p:cNvPr>
            <p:cNvPicPr>
              <a:picLocks noChangeAspect="1"/>
            </p:cNvPicPr>
            <p:nvPr/>
          </p:nvPicPr>
          <p:blipFill>
            <a:blip r:embed="rId5"/>
            <a:stretch>
              <a:fillRect/>
            </a:stretch>
          </p:blipFill>
          <p:spPr>
            <a:xfrm>
              <a:off x="5132059" y="3732582"/>
              <a:ext cx="2279366" cy="1540200"/>
            </a:xfrm>
            <a:prstGeom prst="rect">
              <a:avLst/>
            </a:prstGeom>
          </p:spPr>
        </p:pic>
        <p:pic>
          <p:nvPicPr>
            <p:cNvPr id="24" name="Imagen 23">
              <a:extLst>
                <a:ext uri="{FF2B5EF4-FFF2-40B4-BE49-F238E27FC236}">
                  <a16:creationId xmlns:a16="http://schemas.microsoft.com/office/drawing/2014/main" id="{EECDD229-4E6C-B8F1-E78F-F4443A1E054A}"/>
                </a:ext>
              </a:extLst>
            </p:cNvPr>
            <p:cNvPicPr>
              <a:picLocks noChangeAspect="1"/>
            </p:cNvPicPr>
            <p:nvPr/>
          </p:nvPicPr>
          <p:blipFill>
            <a:blip r:embed="rId6"/>
            <a:stretch>
              <a:fillRect/>
            </a:stretch>
          </p:blipFill>
          <p:spPr>
            <a:xfrm>
              <a:off x="7411424" y="3737037"/>
              <a:ext cx="1516863" cy="1516863"/>
            </a:xfrm>
            <a:prstGeom prst="rect">
              <a:avLst/>
            </a:prstGeom>
          </p:spPr>
        </p:pic>
      </p:grpSp>
    </p:spTree>
    <p:extLst>
      <p:ext uri="{BB962C8B-B14F-4D97-AF65-F5344CB8AC3E}">
        <p14:creationId xmlns:p14="http://schemas.microsoft.com/office/powerpoint/2010/main" val="140819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20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fade">
                                      <p:cBhvr>
                                        <p:cTn id="16" dur="2000"/>
                                        <p:tgtEl>
                                          <p:spTgt spid="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animEffect transition="in" filter="fade">
                                      <p:cBhvr>
                                        <p:cTn id="21" dur="20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1292095" y="248308"/>
            <a:ext cx="6559809" cy="2431435"/>
          </a:xfrm>
          <a:prstGeom prst="rect">
            <a:avLst/>
          </a:prstGeom>
          <a:noFill/>
        </p:spPr>
        <p:txBody>
          <a:bodyPr wrap="none" rtlCol="0">
            <a:spAutoFit/>
          </a:bodyPr>
          <a:lstStyle/>
          <a:p>
            <a:pPr algn="ctr"/>
            <a:r>
              <a:rPr lang="es-PY" sz="4000"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legado</a:t>
            </a:r>
          </a:p>
          <a:p>
            <a:pPr algn="ctr"/>
            <a:r>
              <a:rPr lang="es-PY" sz="16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¿qué es lo que estamos haciendo como padres?</a:t>
            </a:r>
          </a:p>
          <a:p>
            <a:pPr algn="ctr"/>
            <a:r>
              <a:rPr lang="es-PY" sz="16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¿qué les estamos dejando a nuestros hijos?</a:t>
            </a:r>
          </a:p>
          <a:p>
            <a:pPr algn="ctr"/>
            <a:r>
              <a:rPr lang="es-PY" sz="16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¿cómo quieres ser recordado por tus hijos cuando ya no estés?</a:t>
            </a:r>
          </a:p>
          <a:p>
            <a:pPr algn="ctr"/>
            <a:r>
              <a:rPr lang="es-PY" sz="16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¿cuál es la imagen que quieres que tus hijos tenga de ti?</a:t>
            </a:r>
          </a:p>
          <a:p>
            <a:pPr algn="ctr"/>
            <a:r>
              <a:rPr lang="es-PY" sz="16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¿cuál es la frase más repetida que le harán recordar de ti?</a:t>
            </a:r>
          </a:p>
          <a:p>
            <a:pPr algn="ctr"/>
            <a:r>
              <a:rPr lang="es-PY" sz="16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¿qué es lo que estamos sembrando en el corazón de nuestros hijos?</a:t>
            </a:r>
          </a:p>
          <a:p>
            <a:pPr algn="ctr"/>
            <a:r>
              <a:rPr lang="es-PY" sz="16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¿nos dirán algún día «gracias» por el legado que hemos dejado a ellos?</a:t>
            </a:r>
          </a:p>
        </p:txBody>
      </p:sp>
      <p:grpSp>
        <p:nvGrpSpPr>
          <p:cNvPr id="23" name="Grupo 22">
            <a:extLst>
              <a:ext uri="{FF2B5EF4-FFF2-40B4-BE49-F238E27FC236}">
                <a16:creationId xmlns:a16="http://schemas.microsoft.com/office/drawing/2014/main" id="{244BAA0E-0FFD-708D-80F6-8509C10F1819}"/>
              </a:ext>
            </a:extLst>
          </p:cNvPr>
          <p:cNvGrpSpPr/>
          <p:nvPr/>
        </p:nvGrpSpPr>
        <p:grpSpPr>
          <a:xfrm>
            <a:off x="147764" y="3660879"/>
            <a:ext cx="8848469" cy="1532680"/>
            <a:chOff x="60255" y="5077011"/>
            <a:chExt cx="8848469" cy="1532680"/>
          </a:xfrm>
        </p:grpSpPr>
        <p:pic>
          <p:nvPicPr>
            <p:cNvPr id="9" name="Imagen 8">
              <a:extLst>
                <a:ext uri="{FF2B5EF4-FFF2-40B4-BE49-F238E27FC236}">
                  <a16:creationId xmlns:a16="http://schemas.microsoft.com/office/drawing/2014/main" id="{8BCFF876-0FB3-2287-43B9-2690BB6AEFE4}"/>
                </a:ext>
              </a:extLst>
            </p:cNvPr>
            <p:cNvPicPr>
              <a:picLocks noChangeAspect="1"/>
            </p:cNvPicPr>
            <p:nvPr/>
          </p:nvPicPr>
          <p:blipFill>
            <a:blip r:embed="rId3"/>
            <a:stretch>
              <a:fillRect/>
            </a:stretch>
          </p:blipFill>
          <p:spPr>
            <a:xfrm>
              <a:off x="60255" y="5077011"/>
              <a:ext cx="2299020" cy="1532680"/>
            </a:xfrm>
            <a:prstGeom prst="rect">
              <a:avLst/>
            </a:prstGeom>
          </p:spPr>
        </p:pic>
        <p:pic>
          <p:nvPicPr>
            <p:cNvPr id="11" name="Imagen 10">
              <a:extLst>
                <a:ext uri="{FF2B5EF4-FFF2-40B4-BE49-F238E27FC236}">
                  <a16:creationId xmlns:a16="http://schemas.microsoft.com/office/drawing/2014/main" id="{42BB4F37-FEB0-26AD-54C2-685461098D5A}"/>
                </a:ext>
              </a:extLst>
            </p:cNvPr>
            <p:cNvPicPr>
              <a:picLocks noChangeAspect="1"/>
            </p:cNvPicPr>
            <p:nvPr/>
          </p:nvPicPr>
          <p:blipFill>
            <a:blip r:embed="rId4"/>
            <a:stretch>
              <a:fillRect/>
            </a:stretch>
          </p:blipFill>
          <p:spPr>
            <a:xfrm>
              <a:off x="2387661" y="5077013"/>
              <a:ext cx="2184339" cy="1532678"/>
            </a:xfrm>
            <a:prstGeom prst="rect">
              <a:avLst/>
            </a:prstGeom>
          </p:spPr>
        </p:pic>
        <p:pic>
          <p:nvPicPr>
            <p:cNvPr id="19" name="Imagen 18">
              <a:extLst>
                <a:ext uri="{FF2B5EF4-FFF2-40B4-BE49-F238E27FC236}">
                  <a16:creationId xmlns:a16="http://schemas.microsoft.com/office/drawing/2014/main" id="{86DF14E0-1BC1-2846-B916-6ADC94BB3B66}"/>
                </a:ext>
              </a:extLst>
            </p:cNvPr>
            <p:cNvPicPr>
              <a:picLocks noChangeAspect="1"/>
            </p:cNvPicPr>
            <p:nvPr/>
          </p:nvPicPr>
          <p:blipFill>
            <a:blip r:embed="rId5"/>
            <a:stretch>
              <a:fillRect/>
            </a:stretch>
          </p:blipFill>
          <p:spPr>
            <a:xfrm>
              <a:off x="4572000" y="5077013"/>
              <a:ext cx="2299017" cy="1532678"/>
            </a:xfrm>
            <a:prstGeom prst="rect">
              <a:avLst/>
            </a:prstGeom>
          </p:spPr>
        </p:pic>
        <p:pic>
          <p:nvPicPr>
            <p:cNvPr id="22" name="Imagen 21">
              <a:extLst>
                <a:ext uri="{FF2B5EF4-FFF2-40B4-BE49-F238E27FC236}">
                  <a16:creationId xmlns:a16="http://schemas.microsoft.com/office/drawing/2014/main" id="{ED19BB24-3FE6-9663-1D30-9F733DE00E90}"/>
                </a:ext>
              </a:extLst>
            </p:cNvPr>
            <p:cNvPicPr>
              <a:picLocks noChangeAspect="1"/>
            </p:cNvPicPr>
            <p:nvPr/>
          </p:nvPicPr>
          <p:blipFill>
            <a:blip r:embed="rId6"/>
            <a:stretch>
              <a:fillRect/>
            </a:stretch>
          </p:blipFill>
          <p:spPr>
            <a:xfrm>
              <a:off x="6870587" y="5077011"/>
              <a:ext cx="2038137" cy="1532679"/>
            </a:xfrm>
            <a:prstGeom prst="rect">
              <a:avLst/>
            </a:prstGeom>
          </p:spPr>
        </p:pic>
      </p:grpSp>
    </p:spTree>
    <p:extLst>
      <p:ext uri="{BB962C8B-B14F-4D97-AF65-F5344CB8AC3E}">
        <p14:creationId xmlns:p14="http://schemas.microsoft.com/office/powerpoint/2010/main" val="319150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20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fade">
                                      <p:cBhvr>
                                        <p:cTn id="16" dur="20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2000"/>
                                        <p:tgtEl>
                                          <p:spTgt spid="8">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fade">
                                      <p:cBhvr>
                                        <p:cTn id="26" dur="2000"/>
                                        <p:tgtEl>
                                          <p:spTgt spid="8">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Effect transition="in" filter="fade">
                                      <p:cBhvr>
                                        <p:cTn id="31" dur="2000"/>
                                        <p:tgtEl>
                                          <p:spTgt spid="8">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xEl>
                                              <p:pRg st="5" end="5"/>
                                            </p:txEl>
                                          </p:spTgt>
                                        </p:tgtEl>
                                        <p:attrNameLst>
                                          <p:attrName>style.visibility</p:attrName>
                                        </p:attrNameLst>
                                      </p:cBhvr>
                                      <p:to>
                                        <p:strVal val="visible"/>
                                      </p:to>
                                    </p:set>
                                    <p:animEffect transition="in" filter="fade">
                                      <p:cBhvr>
                                        <p:cTn id="36" dur="2000"/>
                                        <p:tgtEl>
                                          <p:spTgt spid="8">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xEl>
                                              <p:pRg st="6" end="6"/>
                                            </p:txEl>
                                          </p:spTgt>
                                        </p:tgtEl>
                                        <p:attrNameLst>
                                          <p:attrName>style.visibility</p:attrName>
                                        </p:attrNameLst>
                                      </p:cBhvr>
                                      <p:to>
                                        <p:strVal val="visible"/>
                                      </p:to>
                                    </p:set>
                                    <p:animEffect transition="in" filter="fade">
                                      <p:cBhvr>
                                        <p:cTn id="41" dur="2000"/>
                                        <p:tgtEl>
                                          <p:spTgt spid="8">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xEl>
                                              <p:pRg st="7" end="7"/>
                                            </p:txEl>
                                          </p:spTgt>
                                        </p:tgtEl>
                                        <p:attrNameLst>
                                          <p:attrName>style.visibility</p:attrName>
                                        </p:attrNameLst>
                                      </p:cBhvr>
                                      <p:to>
                                        <p:strVal val="visible"/>
                                      </p:to>
                                    </p:set>
                                    <p:animEffect transition="in" filter="fade">
                                      <p:cBhvr>
                                        <p:cTn id="46" dur="20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ué enfermedades potencian el riesgo de sufrir pérdida de audición?">
            <a:extLst>
              <a:ext uri="{FF2B5EF4-FFF2-40B4-BE49-F238E27FC236}">
                <a16:creationId xmlns:a16="http://schemas.microsoft.com/office/drawing/2014/main" id="{1B9309BD-8367-5386-252D-3C25A17BF3F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787" t="166" r="11104" b="166"/>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408266" y="4957481"/>
            <a:ext cx="3204724" cy="1323439"/>
          </a:xfrm>
          <a:prstGeom prst="rect">
            <a:avLst/>
          </a:prstGeom>
          <a:noFill/>
        </p:spPr>
        <p:txBody>
          <a:bodyPr wrap="none" rtlCol="0">
            <a:spAutoFit/>
          </a:bodyPr>
          <a:lstStyle/>
          <a:p>
            <a:pPr algn="ctr"/>
            <a:r>
              <a:rPr lang="es-PY" sz="8000" dirty="0">
                <a:latin typeface="PT Serif" panose="020A0603040505020204" pitchFamily="18" charset="0"/>
                <a:ea typeface="Noto Sans" panose="020B0502040504020204" pitchFamily="34" charset="0"/>
                <a:cs typeface="Noto Sans" panose="020B0502040504020204" pitchFamily="34" charset="0"/>
              </a:rPr>
              <a:t>legado</a:t>
            </a:r>
          </a:p>
        </p:txBody>
      </p:sp>
      <p:sp>
        <p:nvSpPr>
          <p:cNvPr id="12" name="CuadroTexto 11">
            <a:extLst>
              <a:ext uri="{FF2B5EF4-FFF2-40B4-BE49-F238E27FC236}">
                <a16:creationId xmlns:a16="http://schemas.microsoft.com/office/drawing/2014/main" id="{B5139A34-5DCC-6F74-464F-D46EC836B529}"/>
              </a:ext>
            </a:extLst>
          </p:cNvPr>
          <p:cNvSpPr txBox="1"/>
          <p:nvPr/>
        </p:nvSpPr>
        <p:spPr>
          <a:xfrm>
            <a:off x="850225" y="6025101"/>
            <a:ext cx="2735043" cy="646331"/>
          </a:xfrm>
          <a:prstGeom prst="rect">
            <a:avLst/>
          </a:prstGeom>
          <a:noFill/>
        </p:spPr>
        <p:txBody>
          <a:bodyPr wrap="none" rtlCol="0">
            <a:spAutoFit/>
          </a:bodyPr>
          <a:lstStyle/>
          <a:p>
            <a:pPr algn="ctr"/>
            <a:r>
              <a:rPr lang="es-PY" sz="3600" dirty="0">
                <a:latin typeface="PT Serif" panose="020A0603040505020204" pitchFamily="18" charset="0"/>
                <a:ea typeface="Noto Sans" panose="020B0502040504020204" pitchFamily="34" charset="0"/>
                <a:cs typeface="Noto Sans" panose="020B0502040504020204" pitchFamily="34" charset="0"/>
              </a:rPr>
              <a:t>¡haz el tuyo!</a:t>
            </a:r>
          </a:p>
        </p:txBody>
      </p:sp>
    </p:spTree>
    <p:extLst>
      <p:ext uri="{BB962C8B-B14F-4D97-AF65-F5344CB8AC3E}">
        <p14:creationId xmlns:p14="http://schemas.microsoft.com/office/powerpoint/2010/main" val="350749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3423288" y="3741546"/>
            <a:ext cx="2297424" cy="1015663"/>
          </a:xfrm>
          <a:prstGeom prst="rect">
            <a:avLst/>
          </a:prstGeom>
          <a:noFill/>
        </p:spPr>
        <p:txBody>
          <a:bodyPr wrap="none" rtlCol="0">
            <a:spAutoFit/>
          </a:bodyPr>
          <a:lstStyle/>
          <a:p>
            <a:pPr algn="ctr"/>
            <a:r>
              <a:rPr lang="es-PY" sz="6000"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relevo</a:t>
            </a:r>
          </a:p>
        </p:txBody>
      </p:sp>
      <p:cxnSp>
        <p:nvCxnSpPr>
          <p:cNvPr id="12" name="Conector recto 11"/>
          <p:cNvCxnSpPr>
            <a:cxnSpLocks/>
          </p:cNvCxnSpPr>
          <p:nvPr/>
        </p:nvCxnSpPr>
        <p:spPr>
          <a:xfrm flipH="1">
            <a:off x="2010263" y="4795713"/>
            <a:ext cx="4951361" cy="0"/>
          </a:xfrm>
          <a:prstGeom prst="line">
            <a:avLst/>
          </a:prstGeom>
          <a:ln>
            <a:solidFill>
              <a:schemeClr val="bg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1" name="CuadroTexto 10">
            <a:extLst>
              <a:ext uri="{FF2B5EF4-FFF2-40B4-BE49-F238E27FC236}">
                <a16:creationId xmlns:a16="http://schemas.microsoft.com/office/drawing/2014/main" id="{7470BFA6-7825-4996-8ADD-9E2C611288F7}"/>
              </a:ext>
            </a:extLst>
          </p:cNvPr>
          <p:cNvSpPr txBox="1"/>
          <p:nvPr/>
        </p:nvSpPr>
        <p:spPr>
          <a:xfrm>
            <a:off x="2550003" y="4886123"/>
            <a:ext cx="4027064" cy="400110"/>
          </a:xfrm>
          <a:prstGeom prst="rect">
            <a:avLst/>
          </a:prstGeom>
          <a:noFill/>
        </p:spPr>
        <p:txBody>
          <a:bodyPr wrap="none" rtlCol="0">
            <a:spAutoFit/>
          </a:bodyPr>
          <a:lstStyle/>
          <a:p>
            <a:pPr algn="r"/>
            <a:r>
              <a:rPr lang="es-ES" sz="2000" dirty="0">
                <a:solidFill>
                  <a:schemeClr val="tx1">
                    <a:lumMod val="75000"/>
                  </a:schemeClr>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estás listo?  - </a:t>
            </a:r>
            <a:r>
              <a:rPr lang="es-PY" sz="2000" dirty="0">
                <a:solidFill>
                  <a:schemeClr val="tx1">
                    <a:lumMod val="65000"/>
                  </a:schemeClr>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Conferencia Parte II</a:t>
            </a:r>
            <a:endParaRPr lang="es-PY" sz="3200" dirty="0">
              <a:solidFill>
                <a:schemeClr val="tx1">
                  <a:lumMod val="65000"/>
                </a:schemeClr>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187807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27782" y="1446767"/>
            <a:ext cx="9130109" cy="3600986"/>
          </a:xfrm>
          <a:prstGeom prst="rect">
            <a:avLst/>
          </a:prstGeom>
          <a:noFill/>
        </p:spPr>
        <p:txBody>
          <a:bodyPr wrap="square" lIns="288000" rIns="288000" rtlCol="0">
            <a:spAutoFit/>
          </a:bodyPr>
          <a:lstStyle/>
          <a:p>
            <a:pPr algn="ctr"/>
            <a:r>
              <a:rPr lang="es-ES" sz="40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Qué significa la palabra</a:t>
            </a:r>
          </a:p>
          <a:p>
            <a:pPr algn="ctr"/>
            <a:r>
              <a:rPr lang="es-ES" sz="7200"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relevo</a:t>
            </a:r>
            <a:endParaRPr lang="es-ES" sz="6000"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endParaRPr>
          </a:p>
          <a:p>
            <a:pPr algn="ctr"/>
            <a:endParaRPr lang="es-ES" sz="2000" b="1"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endParaRPr>
          </a:p>
          <a:p>
            <a:pPr algn="ctr"/>
            <a:endParaRPr lang="es-ES" sz="32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endParaRPr>
          </a:p>
          <a:p>
            <a:pPr algn="ctr"/>
            <a:r>
              <a:rPr lang="es-ES" sz="32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Persona que sustituye a otra en un trabajo, función o actividad.</a:t>
            </a:r>
          </a:p>
        </p:txBody>
      </p:sp>
      <p:cxnSp>
        <p:nvCxnSpPr>
          <p:cNvPr id="17" name="Conector recto 16">
            <a:extLst>
              <a:ext uri="{FF2B5EF4-FFF2-40B4-BE49-F238E27FC236}">
                <a16:creationId xmlns:a16="http://schemas.microsoft.com/office/drawing/2014/main" id="{667A6B6C-2177-476C-82BA-BB3D120D9F2A}"/>
              </a:ext>
            </a:extLst>
          </p:cNvPr>
          <p:cNvCxnSpPr>
            <a:cxnSpLocks/>
          </p:cNvCxnSpPr>
          <p:nvPr/>
        </p:nvCxnSpPr>
        <p:spPr>
          <a:xfrm flipH="1">
            <a:off x="13891" y="505575"/>
            <a:ext cx="9130109" cy="0"/>
          </a:xfrm>
          <a:prstGeom prst="line">
            <a:avLst/>
          </a:prstGeom>
          <a:ln w="63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4933420"/>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6944" y="735955"/>
            <a:ext cx="9130109" cy="5386090"/>
          </a:xfrm>
          <a:prstGeom prst="rect">
            <a:avLst/>
          </a:prstGeom>
          <a:noFill/>
        </p:spPr>
        <p:txBody>
          <a:bodyPr wrap="square" lIns="288000" rIns="288000" rtlCol="0">
            <a:spAutoFit/>
          </a:bodyPr>
          <a:lstStyle/>
          <a:p>
            <a:pPr algn="ctr"/>
            <a:r>
              <a:rPr lang="es-ES" sz="4000"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para que pueda existir un relevo debe haber 3 componentes esenciales:</a:t>
            </a:r>
          </a:p>
          <a:p>
            <a:pPr algn="ctr"/>
            <a:endParaRPr lang="es-ES" sz="2400" b="1"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endParaRPr>
          </a:p>
          <a:p>
            <a:pPr algn="ctr"/>
            <a:r>
              <a:rPr lang="es-ES" sz="2400" b="1"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Primero:</a:t>
            </a:r>
            <a:r>
              <a:rPr lang="es-ES" sz="24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 </a:t>
            </a:r>
          </a:p>
          <a:p>
            <a:pPr algn="ctr"/>
            <a:r>
              <a:rPr lang="es-ES" sz="24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La carrera (actividad), objetivos, metas, misión.</a:t>
            </a:r>
          </a:p>
          <a:p>
            <a:pPr algn="ctr"/>
            <a:endParaRPr lang="es-ES" sz="24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endParaRPr>
          </a:p>
          <a:p>
            <a:pPr algn="ctr"/>
            <a:r>
              <a:rPr lang="es-ES" sz="2400" b="1"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Segundo: </a:t>
            </a:r>
          </a:p>
          <a:p>
            <a:pPr algn="ctr"/>
            <a:r>
              <a:rPr lang="es-ES" sz="24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La persona activa, que en éstos momentos está realizando el tramo de la carrera, o la actividad para alcanzar objetivos.</a:t>
            </a:r>
          </a:p>
          <a:p>
            <a:pPr algn="ctr"/>
            <a:endParaRPr lang="es-ES" sz="24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endParaRPr>
          </a:p>
          <a:p>
            <a:pPr algn="ctr"/>
            <a:r>
              <a:rPr lang="es-ES" sz="2400" b="1"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Tercero:</a:t>
            </a:r>
            <a:r>
              <a:rPr lang="es-ES" sz="24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 </a:t>
            </a:r>
          </a:p>
          <a:p>
            <a:pPr algn="ctr"/>
            <a:r>
              <a:rPr lang="es-ES" sz="24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La persona preparada quien relevará (sustituirá) y continuará la carrera y alcanzar llegar a la meta final.</a:t>
            </a:r>
          </a:p>
        </p:txBody>
      </p:sp>
      <p:cxnSp>
        <p:nvCxnSpPr>
          <p:cNvPr id="17" name="Conector recto 16">
            <a:extLst>
              <a:ext uri="{FF2B5EF4-FFF2-40B4-BE49-F238E27FC236}">
                <a16:creationId xmlns:a16="http://schemas.microsoft.com/office/drawing/2014/main" id="{667A6B6C-2177-476C-82BA-BB3D120D9F2A}"/>
              </a:ext>
            </a:extLst>
          </p:cNvPr>
          <p:cNvCxnSpPr>
            <a:cxnSpLocks/>
          </p:cNvCxnSpPr>
          <p:nvPr/>
        </p:nvCxnSpPr>
        <p:spPr>
          <a:xfrm flipH="1">
            <a:off x="13891" y="505575"/>
            <a:ext cx="9130109" cy="0"/>
          </a:xfrm>
          <a:prstGeom prst="line">
            <a:avLst/>
          </a:prstGeom>
          <a:ln w="63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0603316"/>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71363" y="68734"/>
            <a:ext cx="8642946" cy="461665"/>
          </a:xfrm>
          <a:prstGeom prst="rect">
            <a:avLst/>
          </a:prstGeom>
          <a:noFill/>
        </p:spPr>
        <p:txBody>
          <a:bodyPr wrap="square" rtlCol="0">
            <a:spAutoFit/>
          </a:bodyPr>
          <a:lstStyle/>
          <a:p>
            <a:pPr algn="ctr"/>
            <a:r>
              <a:rPr lang="es-ES" sz="2400"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Salmos 145:4 NTV</a:t>
            </a:r>
            <a:endParaRPr lang="es-PY" sz="2400"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endParaRPr>
          </a:p>
        </p:txBody>
      </p:sp>
      <p:sp>
        <p:nvSpPr>
          <p:cNvPr id="6" name="CuadroTexto 5"/>
          <p:cNvSpPr txBox="1"/>
          <p:nvPr/>
        </p:nvSpPr>
        <p:spPr>
          <a:xfrm>
            <a:off x="27782" y="2459504"/>
            <a:ext cx="9130109" cy="1938992"/>
          </a:xfrm>
          <a:prstGeom prst="rect">
            <a:avLst/>
          </a:prstGeom>
          <a:noFill/>
        </p:spPr>
        <p:txBody>
          <a:bodyPr wrap="square" lIns="288000" rIns="288000" rtlCol="0">
            <a:spAutoFit/>
          </a:bodyPr>
          <a:lstStyle/>
          <a:p>
            <a:pPr algn="ctr"/>
            <a:r>
              <a:rPr lang="es-ES" sz="40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Que cada generación cuente a sus hijos de tus poderosos actos y que proclame tu poder.</a:t>
            </a:r>
            <a:endParaRPr lang="es-ES" sz="32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endParaRPr>
          </a:p>
        </p:txBody>
      </p:sp>
      <p:cxnSp>
        <p:nvCxnSpPr>
          <p:cNvPr id="17" name="Conector recto 16">
            <a:extLst>
              <a:ext uri="{FF2B5EF4-FFF2-40B4-BE49-F238E27FC236}">
                <a16:creationId xmlns:a16="http://schemas.microsoft.com/office/drawing/2014/main" id="{667A6B6C-2177-476C-82BA-BB3D120D9F2A}"/>
              </a:ext>
            </a:extLst>
          </p:cNvPr>
          <p:cNvCxnSpPr>
            <a:cxnSpLocks/>
          </p:cNvCxnSpPr>
          <p:nvPr/>
        </p:nvCxnSpPr>
        <p:spPr>
          <a:xfrm flipH="1">
            <a:off x="13891" y="505575"/>
            <a:ext cx="9130109" cy="0"/>
          </a:xfrm>
          <a:prstGeom prst="line">
            <a:avLst/>
          </a:prstGeom>
          <a:ln w="63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716468"/>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71363" y="68734"/>
            <a:ext cx="8642946" cy="461665"/>
          </a:xfrm>
          <a:prstGeom prst="rect">
            <a:avLst/>
          </a:prstGeom>
          <a:noFill/>
        </p:spPr>
        <p:txBody>
          <a:bodyPr wrap="square" rtlCol="0">
            <a:spAutoFit/>
          </a:bodyPr>
          <a:lstStyle/>
          <a:p>
            <a:pPr algn="ctr"/>
            <a:r>
              <a:rPr lang="es-ES" sz="2400"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más significados</a:t>
            </a:r>
            <a:endParaRPr lang="es-PY" sz="2400"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endParaRPr>
          </a:p>
        </p:txBody>
      </p:sp>
      <p:sp>
        <p:nvSpPr>
          <p:cNvPr id="6" name="CuadroTexto 5"/>
          <p:cNvSpPr txBox="1"/>
          <p:nvPr/>
        </p:nvSpPr>
        <p:spPr>
          <a:xfrm>
            <a:off x="-8389" y="797511"/>
            <a:ext cx="9130109" cy="5262979"/>
          </a:xfrm>
          <a:prstGeom prst="rect">
            <a:avLst/>
          </a:prstGeom>
          <a:noFill/>
        </p:spPr>
        <p:txBody>
          <a:bodyPr wrap="square" lIns="288000" rIns="288000" rtlCol="0">
            <a:spAutoFit/>
          </a:bodyPr>
          <a:lstStyle/>
          <a:p>
            <a:pPr algn="ctr"/>
            <a:r>
              <a:rPr lang="es-ES" sz="28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La palabra relevo es un término militar, se ha tomado del ejército; su significado básico se refiere </a:t>
            </a:r>
            <a:r>
              <a:rPr lang="es-ES" sz="2800" b="1"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al cambio de tropas cansadas por otras de refresco</a:t>
            </a:r>
            <a:r>
              <a:rPr lang="es-ES" sz="28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a:t>
            </a:r>
          </a:p>
          <a:p>
            <a:pPr algn="ctr"/>
            <a:endParaRPr lang="es-ES" sz="28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endParaRPr>
          </a:p>
          <a:p>
            <a:pPr algn="ctr"/>
            <a:r>
              <a:rPr lang="es-ES" sz="2800" b="1"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Relevo generacional nace por tanto</a:t>
            </a:r>
            <a:r>
              <a:rPr lang="es-ES" sz="28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 con el objetivo de </a:t>
            </a:r>
            <a:r>
              <a:rPr lang="es-ES" sz="2800" b="1"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potenciar</a:t>
            </a:r>
            <a:r>
              <a:rPr lang="es-ES" sz="28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 y </a:t>
            </a:r>
            <a:r>
              <a:rPr lang="es-ES" sz="2800" b="1"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consolidar</a:t>
            </a:r>
            <a:r>
              <a:rPr lang="es-ES" sz="28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 </a:t>
            </a:r>
          </a:p>
          <a:p>
            <a:pPr algn="ctr"/>
            <a:endParaRPr lang="es-ES" sz="28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endParaRPr>
          </a:p>
          <a:p>
            <a:pPr algn="ctr"/>
            <a:r>
              <a:rPr lang="es-ES" sz="28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Se ha aplicado esta palabra a todas aquellas situaciones en las que las personas que en su puesto o función no pueden dar ya todo el rendimiento exigible, son sustituidas por otras de renuevo, que están con todas las energías.</a:t>
            </a:r>
            <a:endParaRPr lang="es-ES" sz="20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endParaRPr>
          </a:p>
        </p:txBody>
      </p:sp>
      <p:cxnSp>
        <p:nvCxnSpPr>
          <p:cNvPr id="17" name="Conector recto 16">
            <a:extLst>
              <a:ext uri="{FF2B5EF4-FFF2-40B4-BE49-F238E27FC236}">
                <a16:creationId xmlns:a16="http://schemas.microsoft.com/office/drawing/2014/main" id="{667A6B6C-2177-476C-82BA-BB3D120D9F2A}"/>
              </a:ext>
            </a:extLst>
          </p:cNvPr>
          <p:cNvCxnSpPr>
            <a:cxnSpLocks/>
          </p:cNvCxnSpPr>
          <p:nvPr/>
        </p:nvCxnSpPr>
        <p:spPr>
          <a:xfrm flipH="1">
            <a:off x="13891" y="505575"/>
            <a:ext cx="9130109" cy="0"/>
          </a:xfrm>
          <a:prstGeom prst="line">
            <a:avLst/>
          </a:prstGeom>
          <a:ln w="63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8038213"/>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71363" y="68734"/>
            <a:ext cx="8642946" cy="461665"/>
          </a:xfrm>
          <a:prstGeom prst="rect">
            <a:avLst/>
          </a:prstGeom>
          <a:noFill/>
        </p:spPr>
        <p:txBody>
          <a:bodyPr wrap="square" rtlCol="0">
            <a:spAutoFit/>
          </a:bodyPr>
          <a:lstStyle/>
          <a:p>
            <a:pPr algn="ctr"/>
            <a:r>
              <a:rPr lang="es-ES" sz="2400"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más significados</a:t>
            </a:r>
            <a:endParaRPr lang="es-PY" sz="2400"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endParaRPr>
          </a:p>
        </p:txBody>
      </p:sp>
      <p:sp>
        <p:nvSpPr>
          <p:cNvPr id="6" name="CuadroTexto 5"/>
          <p:cNvSpPr txBox="1"/>
          <p:nvPr/>
        </p:nvSpPr>
        <p:spPr>
          <a:xfrm>
            <a:off x="-8389" y="1443841"/>
            <a:ext cx="9130109" cy="3970318"/>
          </a:xfrm>
          <a:prstGeom prst="rect">
            <a:avLst/>
          </a:prstGeom>
          <a:noFill/>
        </p:spPr>
        <p:txBody>
          <a:bodyPr wrap="square" lIns="288000" rIns="288000" rtlCol="0">
            <a:spAutoFit/>
          </a:bodyPr>
          <a:lstStyle/>
          <a:p>
            <a:pPr algn="ctr"/>
            <a:r>
              <a:rPr lang="es-ES" sz="36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Relevo de liderazgo se trata de que las </a:t>
            </a:r>
            <a:r>
              <a:rPr lang="es-ES" sz="3600" b="1"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nuevas generaciones vayan sustituyendo sucesivamente </a:t>
            </a:r>
            <a:r>
              <a:rPr lang="es-ES" sz="36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a las antiguas de manera que el peso del desafío para un mejor avance o crecimiento recaiga siempre sobre los brazos más recios</a:t>
            </a:r>
            <a:endParaRPr lang="es-ES" sz="28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endParaRPr>
          </a:p>
        </p:txBody>
      </p:sp>
      <p:cxnSp>
        <p:nvCxnSpPr>
          <p:cNvPr id="17" name="Conector recto 16">
            <a:extLst>
              <a:ext uri="{FF2B5EF4-FFF2-40B4-BE49-F238E27FC236}">
                <a16:creationId xmlns:a16="http://schemas.microsoft.com/office/drawing/2014/main" id="{667A6B6C-2177-476C-82BA-BB3D120D9F2A}"/>
              </a:ext>
            </a:extLst>
          </p:cNvPr>
          <p:cNvCxnSpPr>
            <a:cxnSpLocks/>
          </p:cNvCxnSpPr>
          <p:nvPr/>
        </p:nvCxnSpPr>
        <p:spPr>
          <a:xfrm flipH="1">
            <a:off x="13891" y="505575"/>
            <a:ext cx="9130109" cy="0"/>
          </a:xfrm>
          <a:prstGeom prst="line">
            <a:avLst/>
          </a:prstGeom>
          <a:ln w="63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7250133"/>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761955" y="838548"/>
            <a:ext cx="7633979" cy="5180905"/>
          </a:xfrm>
          <a:prstGeom prst="rect">
            <a:avLst/>
          </a:prstGeom>
          <a:noFill/>
        </p:spPr>
        <p:txBody>
          <a:bodyPr wrap="square" lIns="288000" rIns="288000" rtlCol="0">
            <a:spAutoFit/>
          </a:bodyPr>
          <a:lstStyle/>
          <a:p>
            <a:pPr algn="ctr"/>
            <a:r>
              <a:rPr lang="es-ES" sz="3200"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Instruye al niño en su camino,</a:t>
            </a:r>
          </a:p>
          <a:p>
            <a:pPr algn="ctr"/>
            <a:r>
              <a:rPr lang="es-ES" sz="3200"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Y aun cuando fuere viejo no se apartará de él. </a:t>
            </a:r>
            <a:r>
              <a:rPr lang="es-ES" sz="3200" baseline="30000" dirty="0">
                <a:solidFill>
                  <a:schemeClr val="tx1">
                    <a:lumMod val="65000"/>
                  </a:schemeClr>
                </a:solidFill>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RV1960</a:t>
            </a:r>
          </a:p>
          <a:p>
            <a:pPr algn="ctr"/>
            <a:endParaRPr lang="es-ES" sz="3200" baseline="30000"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endParaRPr>
          </a:p>
          <a:p>
            <a:pPr algn="ctr"/>
            <a:r>
              <a:rPr lang="es-ES" sz="3200"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Educa a tu hijo desde niño, y aun cuando llegue a viejo seguirá tus enseñanzas. </a:t>
            </a:r>
            <a:r>
              <a:rPr lang="es-ES" sz="3200" baseline="30000" dirty="0">
                <a:solidFill>
                  <a:schemeClr val="tx1">
                    <a:lumMod val="65000"/>
                  </a:schemeClr>
                </a:solidFill>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TLA</a:t>
            </a:r>
          </a:p>
          <a:p>
            <a:pPr algn="ctr"/>
            <a:endParaRPr lang="es-ES" sz="3200" baseline="30000"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endParaRPr>
          </a:p>
          <a:p>
            <a:pPr algn="ctr"/>
            <a:r>
              <a:rPr lang="es-ES" sz="3200"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Dirige a tus hijos por el camino correcto,</a:t>
            </a:r>
          </a:p>
          <a:p>
            <a:pPr algn="ctr"/>
            <a:r>
              <a:rPr lang="es-ES" sz="3200"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    y cuando sean mayores, no lo abandonarán. </a:t>
            </a:r>
            <a:r>
              <a:rPr lang="es-ES" sz="3200" baseline="30000" dirty="0">
                <a:solidFill>
                  <a:schemeClr val="tx1">
                    <a:lumMod val="65000"/>
                  </a:schemeClr>
                </a:solidFill>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NTV</a:t>
            </a:r>
          </a:p>
        </p:txBody>
      </p:sp>
      <p:cxnSp>
        <p:nvCxnSpPr>
          <p:cNvPr id="17" name="Conector recto 16">
            <a:extLst>
              <a:ext uri="{FF2B5EF4-FFF2-40B4-BE49-F238E27FC236}">
                <a16:creationId xmlns:a16="http://schemas.microsoft.com/office/drawing/2014/main" id="{667A6B6C-2177-476C-82BA-BB3D120D9F2A}"/>
              </a:ext>
            </a:extLst>
          </p:cNvPr>
          <p:cNvCxnSpPr>
            <a:cxnSpLocks/>
          </p:cNvCxnSpPr>
          <p:nvPr/>
        </p:nvCxnSpPr>
        <p:spPr>
          <a:xfrm flipH="1">
            <a:off x="13891" y="505575"/>
            <a:ext cx="9130109" cy="0"/>
          </a:xfrm>
          <a:prstGeom prst="line">
            <a:avLst/>
          </a:prstGeom>
          <a:ln w="63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94D09797-A7D4-47BA-B02F-B362CF4EB400}"/>
              </a:ext>
            </a:extLst>
          </p:cNvPr>
          <p:cNvSpPr txBox="1"/>
          <p:nvPr/>
        </p:nvSpPr>
        <p:spPr>
          <a:xfrm>
            <a:off x="-8389" y="98711"/>
            <a:ext cx="9130109" cy="369332"/>
          </a:xfrm>
          <a:prstGeom prst="rect">
            <a:avLst/>
          </a:prstGeom>
          <a:noFill/>
        </p:spPr>
        <p:txBody>
          <a:bodyPr wrap="square" lIns="288000" rIns="288000" rtlCol="0">
            <a:spAutoFit/>
          </a:bodyPr>
          <a:lstStyle/>
          <a:p>
            <a:pPr algn="ctr"/>
            <a:r>
              <a:rPr lang="es-ES" b="1"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Proverbios 22:6</a:t>
            </a:r>
            <a:endParaRPr lang="es-ES" sz="1100"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526362284"/>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71363" y="68734"/>
            <a:ext cx="8642946" cy="461665"/>
          </a:xfrm>
          <a:prstGeom prst="rect">
            <a:avLst/>
          </a:prstGeom>
          <a:noFill/>
        </p:spPr>
        <p:txBody>
          <a:bodyPr wrap="square" rtlCol="0">
            <a:spAutoFit/>
          </a:bodyPr>
          <a:lstStyle/>
          <a:p>
            <a:pPr algn="ctr"/>
            <a:r>
              <a:rPr lang="es-ES" sz="2400"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más significados</a:t>
            </a:r>
            <a:endParaRPr lang="es-PY" sz="2400"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endParaRPr>
          </a:p>
        </p:txBody>
      </p:sp>
      <p:sp>
        <p:nvSpPr>
          <p:cNvPr id="6" name="CuadroTexto 5"/>
          <p:cNvSpPr txBox="1"/>
          <p:nvPr/>
        </p:nvSpPr>
        <p:spPr>
          <a:xfrm>
            <a:off x="-8389" y="1166843"/>
            <a:ext cx="9130109" cy="3970318"/>
          </a:xfrm>
          <a:prstGeom prst="rect">
            <a:avLst/>
          </a:prstGeom>
          <a:noFill/>
        </p:spPr>
        <p:txBody>
          <a:bodyPr wrap="square" lIns="288000" rIns="288000" rtlCol="0">
            <a:spAutoFit/>
          </a:bodyPr>
          <a:lstStyle/>
          <a:p>
            <a:pPr algn="ctr"/>
            <a:r>
              <a:rPr lang="es-ES" sz="36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Jesús sabía que era necesario dar el relevo a los doce para lograr la expansión del evangelio.</a:t>
            </a:r>
          </a:p>
          <a:p>
            <a:pPr algn="ctr"/>
            <a:endParaRPr lang="es-ES" sz="36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endParaRPr>
          </a:p>
          <a:p>
            <a:pPr algn="ctr"/>
            <a:r>
              <a:rPr lang="es-ES" sz="36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Pablo entendió acerca de este principio ya que de antemano formó a Timoteo para tal fin.</a:t>
            </a:r>
            <a:endParaRPr lang="es-ES" sz="28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endParaRPr>
          </a:p>
        </p:txBody>
      </p:sp>
      <p:cxnSp>
        <p:nvCxnSpPr>
          <p:cNvPr id="17" name="Conector recto 16">
            <a:extLst>
              <a:ext uri="{FF2B5EF4-FFF2-40B4-BE49-F238E27FC236}">
                <a16:creationId xmlns:a16="http://schemas.microsoft.com/office/drawing/2014/main" id="{667A6B6C-2177-476C-82BA-BB3D120D9F2A}"/>
              </a:ext>
            </a:extLst>
          </p:cNvPr>
          <p:cNvCxnSpPr>
            <a:cxnSpLocks/>
          </p:cNvCxnSpPr>
          <p:nvPr/>
        </p:nvCxnSpPr>
        <p:spPr>
          <a:xfrm flipH="1">
            <a:off x="13891" y="505575"/>
            <a:ext cx="9130109" cy="0"/>
          </a:xfrm>
          <a:prstGeom prst="line">
            <a:avLst/>
          </a:prstGeom>
          <a:ln w="63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3273907"/>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71363" y="68734"/>
            <a:ext cx="8642946" cy="461665"/>
          </a:xfrm>
          <a:prstGeom prst="rect">
            <a:avLst/>
          </a:prstGeom>
          <a:noFill/>
        </p:spPr>
        <p:txBody>
          <a:bodyPr wrap="square" rtlCol="0">
            <a:spAutoFit/>
          </a:bodyPr>
          <a:lstStyle/>
          <a:p>
            <a:pPr algn="ctr"/>
            <a:r>
              <a:rPr lang="es-ES" sz="2400"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la vida cristiana es una carrera</a:t>
            </a:r>
            <a:endParaRPr lang="es-PY" sz="2400"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endParaRPr>
          </a:p>
        </p:txBody>
      </p:sp>
      <p:sp>
        <p:nvSpPr>
          <p:cNvPr id="6" name="CuadroTexto 5"/>
          <p:cNvSpPr txBox="1"/>
          <p:nvPr/>
        </p:nvSpPr>
        <p:spPr>
          <a:xfrm>
            <a:off x="-8389" y="1043732"/>
            <a:ext cx="9130109" cy="4770537"/>
          </a:xfrm>
          <a:prstGeom prst="rect">
            <a:avLst/>
          </a:prstGeom>
          <a:noFill/>
        </p:spPr>
        <p:txBody>
          <a:bodyPr wrap="square" lIns="288000" rIns="288000" rtlCol="0">
            <a:spAutoFit/>
          </a:bodyPr>
          <a:lstStyle/>
          <a:p>
            <a:pPr algn="ctr"/>
            <a:r>
              <a:rPr lang="es-ES" sz="28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La vida </a:t>
            </a:r>
            <a:r>
              <a:rPr lang="es-ES" sz="2800" b="1"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cristiana es una carrera de relevos permanente</a:t>
            </a:r>
            <a:r>
              <a:rPr lang="es-ES" sz="28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 que no es para quedarse sentado sino tomar la posta y correr.</a:t>
            </a:r>
          </a:p>
          <a:p>
            <a:pPr algn="ctr"/>
            <a:r>
              <a:rPr lang="es-ES" sz="24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 </a:t>
            </a:r>
          </a:p>
          <a:p>
            <a:pPr algn="ctr"/>
            <a:r>
              <a:rPr lang="es-ES" sz="2000" b="1"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En una carrera de relevo, los participantes le entregan una posta a su compañero, el cual éste debe seguir corriendo y llevarla hasta el final.</a:t>
            </a:r>
          </a:p>
          <a:p>
            <a:pPr algn="ctr"/>
            <a:endParaRPr lang="es-ES" sz="20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endParaRPr>
          </a:p>
          <a:p>
            <a:pPr algn="ctr"/>
            <a:r>
              <a:rPr lang="es-ES" sz="28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La iglesia tiene un objetivo y es de seguir corriendo llevando el evangelio.</a:t>
            </a:r>
          </a:p>
          <a:p>
            <a:pPr algn="ctr"/>
            <a:endParaRPr lang="es-ES" sz="20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endParaRPr>
          </a:p>
          <a:p>
            <a:pPr algn="ctr"/>
            <a:r>
              <a:rPr lang="es-ES" sz="2000"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Jesucristo era un líder práctico, no era negligente, él le entregó la posta a sus discípulos y les dio autoridad y les dijo: </a:t>
            </a:r>
          </a:p>
          <a:p>
            <a:pPr algn="ctr"/>
            <a:r>
              <a:rPr lang="es-ES" sz="2000" b="1"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“vamos a correr porque esto no da espera”</a:t>
            </a:r>
            <a:endParaRPr lang="es-ES" sz="1600" b="1" dirty="0">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endParaRPr>
          </a:p>
        </p:txBody>
      </p:sp>
      <p:cxnSp>
        <p:nvCxnSpPr>
          <p:cNvPr id="17" name="Conector recto 16">
            <a:extLst>
              <a:ext uri="{FF2B5EF4-FFF2-40B4-BE49-F238E27FC236}">
                <a16:creationId xmlns:a16="http://schemas.microsoft.com/office/drawing/2014/main" id="{667A6B6C-2177-476C-82BA-BB3D120D9F2A}"/>
              </a:ext>
            </a:extLst>
          </p:cNvPr>
          <p:cNvCxnSpPr>
            <a:cxnSpLocks/>
          </p:cNvCxnSpPr>
          <p:nvPr/>
        </p:nvCxnSpPr>
        <p:spPr>
          <a:xfrm flipH="1">
            <a:off x="13891" y="505575"/>
            <a:ext cx="9130109" cy="0"/>
          </a:xfrm>
          <a:prstGeom prst="line">
            <a:avLst/>
          </a:prstGeom>
          <a:ln w="63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1354866"/>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71363" y="68734"/>
            <a:ext cx="8642946" cy="830997"/>
          </a:xfrm>
          <a:prstGeom prst="rect">
            <a:avLst/>
          </a:prstGeom>
          <a:noFill/>
        </p:spPr>
        <p:txBody>
          <a:bodyPr wrap="square" rtlCol="0">
            <a:spAutoFit/>
          </a:bodyPr>
          <a:lstStyle/>
          <a:p>
            <a:pPr algn="ctr"/>
            <a:r>
              <a:rPr lang="es-ES" sz="2400"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características que debe tener los “relevos” </a:t>
            </a:r>
          </a:p>
          <a:p>
            <a:pPr algn="ctr"/>
            <a:r>
              <a:rPr lang="es-ES" sz="2400"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Pablo a Timoteo: 1 Timoteo 4</a:t>
            </a:r>
            <a:endParaRPr lang="es-PY" sz="2400"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endParaRPr>
          </a:p>
        </p:txBody>
      </p:sp>
      <p:sp>
        <p:nvSpPr>
          <p:cNvPr id="6" name="CuadroTexto 5"/>
          <p:cNvSpPr txBox="1"/>
          <p:nvPr/>
        </p:nvSpPr>
        <p:spPr>
          <a:xfrm>
            <a:off x="-8389" y="1538759"/>
            <a:ext cx="9130109" cy="3395801"/>
          </a:xfrm>
          <a:prstGeom prst="rect">
            <a:avLst/>
          </a:prstGeom>
          <a:noFill/>
        </p:spPr>
        <p:txBody>
          <a:bodyPr wrap="square" lIns="288000" rIns="288000" rtlCol="0">
            <a:spAutoFit/>
          </a:bodyPr>
          <a:lstStyle/>
          <a:p>
            <a:pPr algn="l"/>
            <a:r>
              <a:rPr lang="es-ES" sz="2800" b="1" i="0" dirty="0">
                <a:effectLst/>
                <a:latin typeface="PT Serif" panose="020A0603040505020204" pitchFamily="18" charset="0"/>
              </a:rPr>
              <a:t>Un buen ministro de Jesucristo</a:t>
            </a:r>
          </a:p>
          <a:p>
            <a:pPr algn="l"/>
            <a:r>
              <a:rPr lang="es-ES" sz="2800" b="1" i="0" baseline="30000" dirty="0">
                <a:effectLst/>
                <a:latin typeface="PT Serif" panose="020A0603040505020204" pitchFamily="18" charset="0"/>
              </a:rPr>
              <a:t>6 </a:t>
            </a:r>
            <a:r>
              <a:rPr lang="es-ES" sz="2800" b="0" i="0" dirty="0">
                <a:effectLst/>
                <a:latin typeface="PT Serif" panose="020A0603040505020204" pitchFamily="18" charset="0"/>
              </a:rPr>
              <a:t>Si esto enseñas a los hermanos, serás </a:t>
            </a:r>
            <a:r>
              <a:rPr lang="es-ES" sz="2800" b="1" i="0" dirty="0">
                <a:solidFill>
                  <a:srgbClr val="FFC000"/>
                </a:solidFill>
                <a:effectLst/>
                <a:latin typeface="PT Serif" panose="020A0603040505020204" pitchFamily="18" charset="0"/>
              </a:rPr>
              <a:t>buen ministro de Jesucristo</a:t>
            </a:r>
            <a:r>
              <a:rPr lang="es-ES" sz="2800" b="0" i="0" dirty="0">
                <a:effectLst/>
                <a:latin typeface="PT Serif" panose="020A0603040505020204" pitchFamily="18" charset="0"/>
              </a:rPr>
              <a:t>, nutrido con las palabras de la fe y de la buena doctrina que has seguido.</a:t>
            </a:r>
          </a:p>
          <a:p>
            <a:pPr algn="l"/>
            <a:endParaRPr lang="es-ES" sz="2800" baseline="30000" dirty="0">
              <a:latin typeface="PT Serif" panose="020A0603040505020204" pitchFamily="18" charset="0"/>
            </a:endParaRPr>
          </a:p>
          <a:p>
            <a:pPr algn="l"/>
            <a:r>
              <a:rPr lang="es-ES" sz="2800" b="1" i="0" baseline="30000" dirty="0">
                <a:effectLst/>
                <a:latin typeface="PT Serif" panose="020A0603040505020204" pitchFamily="18" charset="0"/>
              </a:rPr>
              <a:t>12 </a:t>
            </a:r>
            <a:r>
              <a:rPr lang="es-ES" sz="2800" b="0" i="0" dirty="0">
                <a:effectLst/>
                <a:latin typeface="PT Serif" panose="020A0603040505020204" pitchFamily="18" charset="0"/>
              </a:rPr>
              <a:t>Ninguno tenga en poco tu juventud, sino sé ejemplo de los creyentes en </a:t>
            </a:r>
            <a:r>
              <a:rPr lang="es-ES" sz="2800" b="1" i="0" dirty="0">
                <a:solidFill>
                  <a:srgbClr val="FFC000"/>
                </a:solidFill>
                <a:effectLst/>
                <a:latin typeface="PT Serif" panose="020A0603040505020204" pitchFamily="18" charset="0"/>
              </a:rPr>
              <a:t>palabra</a:t>
            </a:r>
            <a:r>
              <a:rPr lang="es-ES" sz="2800" b="0" i="0" dirty="0">
                <a:effectLst/>
                <a:latin typeface="PT Serif" panose="020A0603040505020204" pitchFamily="18" charset="0"/>
              </a:rPr>
              <a:t>, </a:t>
            </a:r>
            <a:r>
              <a:rPr lang="es-ES" sz="2800" b="1" i="0" dirty="0">
                <a:solidFill>
                  <a:srgbClr val="FFC000"/>
                </a:solidFill>
                <a:effectLst/>
                <a:latin typeface="PT Serif" panose="020A0603040505020204" pitchFamily="18" charset="0"/>
              </a:rPr>
              <a:t>conducta</a:t>
            </a:r>
            <a:r>
              <a:rPr lang="es-ES" sz="2800" b="0" i="0" dirty="0">
                <a:effectLst/>
                <a:latin typeface="PT Serif" panose="020A0603040505020204" pitchFamily="18" charset="0"/>
              </a:rPr>
              <a:t>, </a:t>
            </a:r>
            <a:r>
              <a:rPr lang="es-ES" sz="2800" b="1" i="0" dirty="0">
                <a:solidFill>
                  <a:srgbClr val="FFC000"/>
                </a:solidFill>
                <a:effectLst/>
                <a:latin typeface="PT Serif" panose="020A0603040505020204" pitchFamily="18" charset="0"/>
              </a:rPr>
              <a:t>amor</a:t>
            </a:r>
            <a:r>
              <a:rPr lang="es-ES" sz="2800" b="0" i="0" dirty="0">
                <a:effectLst/>
                <a:latin typeface="PT Serif" panose="020A0603040505020204" pitchFamily="18" charset="0"/>
              </a:rPr>
              <a:t>, </a:t>
            </a:r>
            <a:r>
              <a:rPr lang="es-ES" sz="2800" b="1" i="0" dirty="0">
                <a:solidFill>
                  <a:srgbClr val="FFC000"/>
                </a:solidFill>
                <a:effectLst/>
                <a:latin typeface="PT Serif" panose="020A0603040505020204" pitchFamily="18" charset="0"/>
              </a:rPr>
              <a:t>espíritu</a:t>
            </a:r>
            <a:r>
              <a:rPr lang="es-ES" sz="2800" b="0" i="0" dirty="0">
                <a:effectLst/>
                <a:latin typeface="PT Serif" panose="020A0603040505020204" pitchFamily="18" charset="0"/>
              </a:rPr>
              <a:t>, </a:t>
            </a:r>
            <a:r>
              <a:rPr lang="es-ES" sz="2800" b="1" i="0" dirty="0">
                <a:solidFill>
                  <a:srgbClr val="FFC000"/>
                </a:solidFill>
                <a:effectLst/>
                <a:latin typeface="PT Serif" panose="020A0603040505020204" pitchFamily="18" charset="0"/>
              </a:rPr>
              <a:t>fe</a:t>
            </a:r>
            <a:r>
              <a:rPr lang="es-ES" sz="2800" b="0" i="0" dirty="0">
                <a:effectLst/>
                <a:latin typeface="PT Serif" panose="020A0603040505020204" pitchFamily="18" charset="0"/>
              </a:rPr>
              <a:t> y </a:t>
            </a:r>
            <a:r>
              <a:rPr lang="es-ES" sz="2800" b="1" i="0" dirty="0">
                <a:effectLst/>
                <a:latin typeface="PT Serif" panose="020A0603040505020204" pitchFamily="18" charset="0"/>
              </a:rPr>
              <a:t>pureza</a:t>
            </a:r>
            <a:r>
              <a:rPr lang="es-ES" sz="2800" b="0" i="0" dirty="0">
                <a:effectLst/>
                <a:latin typeface="PT Serif" panose="020A0603040505020204" pitchFamily="18" charset="0"/>
              </a:rPr>
              <a:t>.</a:t>
            </a:r>
          </a:p>
        </p:txBody>
      </p:sp>
      <p:cxnSp>
        <p:nvCxnSpPr>
          <p:cNvPr id="17" name="Conector recto 16">
            <a:extLst>
              <a:ext uri="{FF2B5EF4-FFF2-40B4-BE49-F238E27FC236}">
                <a16:creationId xmlns:a16="http://schemas.microsoft.com/office/drawing/2014/main" id="{667A6B6C-2177-476C-82BA-BB3D120D9F2A}"/>
              </a:ext>
            </a:extLst>
          </p:cNvPr>
          <p:cNvCxnSpPr>
            <a:cxnSpLocks/>
          </p:cNvCxnSpPr>
          <p:nvPr/>
        </p:nvCxnSpPr>
        <p:spPr>
          <a:xfrm flipH="1">
            <a:off x="13891" y="505575"/>
            <a:ext cx="9130109" cy="0"/>
          </a:xfrm>
          <a:prstGeom prst="line">
            <a:avLst/>
          </a:prstGeom>
          <a:ln w="63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7366081"/>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71363" y="68734"/>
            <a:ext cx="8642946" cy="461665"/>
          </a:xfrm>
          <a:prstGeom prst="rect">
            <a:avLst/>
          </a:prstGeom>
          <a:noFill/>
        </p:spPr>
        <p:txBody>
          <a:bodyPr wrap="square" rtlCol="0">
            <a:spAutoFit/>
          </a:bodyPr>
          <a:lstStyle/>
          <a:p>
            <a:pPr algn="ctr"/>
            <a:r>
              <a:rPr lang="es-ES" sz="2400"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hablemos de Timoteo</a:t>
            </a:r>
            <a:endParaRPr lang="es-PY" sz="2400"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endParaRPr>
          </a:p>
        </p:txBody>
      </p:sp>
      <p:sp>
        <p:nvSpPr>
          <p:cNvPr id="6" name="CuadroTexto 5"/>
          <p:cNvSpPr txBox="1"/>
          <p:nvPr/>
        </p:nvSpPr>
        <p:spPr>
          <a:xfrm>
            <a:off x="-8389" y="920621"/>
            <a:ext cx="9130109" cy="5016758"/>
          </a:xfrm>
          <a:prstGeom prst="rect">
            <a:avLst/>
          </a:prstGeom>
          <a:noFill/>
        </p:spPr>
        <p:txBody>
          <a:bodyPr wrap="square" lIns="288000" rIns="288000" rtlCol="0">
            <a:spAutoFit/>
          </a:bodyPr>
          <a:lstStyle/>
          <a:p>
            <a:pPr algn="ctr"/>
            <a:r>
              <a:rPr lang="es-ES" sz="3200" b="0" i="0" dirty="0">
                <a:effectLst/>
                <a:latin typeface="PT Serif" panose="020A0603040505020204" pitchFamily="18" charset="0"/>
              </a:rPr>
              <a:t>Nacido gentil, de madre judía creyente pero de padre griego. Pablo lo consideraba como su hijo espiritual; el reflejo más genuino del apóstol (era </a:t>
            </a:r>
            <a:r>
              <a:rPr lang="es-ES" sz="3200" dirty="0">
                <a:latin typeface="PT Serif" panose="020A0603040505020204" pitchFamily="18" charset="0"/>
              </a:rPr>
              <a:t>un mini Pablo</a:t>
            </a:r>
            <a:r>
              <a:rPr lang="es-ES" sz="3200" b="0" i="0" dirty="0">
                <a:effectLst/>
                <a:latin typeface="PT Serif" panose="020A0603040505020204" pitchFamily="18" charset="0"/>
              </a:rPr>
              <a:t>) </a:t>
            </a:r>
          </a:p>
          <a:p>
            <a:pPr algn="ctr"/>
            <a:endParaRPr lang="es-ES" sz="3200" dirty="0">
              <a:latin typeface="PT Serif" panose="020A0603040505020204" pitchFamily="18" charset="0"/>
            </a:endParaRPr>
          </a:p>
          <a:p>
            <a:pPr algn="ctr"/>
            <a:r>
              <a:rPr lang="es-ES" sz="3200" b="0" i="0" dirty="0">
                <a:effectLst/>
                <a:latin typeface="PT Serif" panose="020A0603040505020204" pitchFamily="18" charset="0"/>
              </a:rPr>
              <a:t>Fue su mejor hijo </a:t>
            </a:r>
            <a:r>
              <a:rPr lang="es-ES" sz="3200" dirty="0">
                <a:latin typeface="PT Serif" panose="020A0603040505020204" pitchFamily="18" charset="0"/>
              </a:rPr>
              <a:t>espiritual </a:t>
            </a:r>
            <a:r>
              <a:rPr lang="es-ES" sz="3200" b="0" i="0" dirty="0">
                <a:effectLst/>
                <a:latin typeface="PT Serif" panose="020A0603040505020204" pitchFamily="18" charset="0"/>
              </a:rPr>
              <a:t>y quien más le representó. Como líder y pastor, Timoteo dejó una huella en la historia de la iglesia primitiva, dando su vida por la causa de Cristo desde su juventud y hasta su muerte.</a:t>
            </a:r>
          </a:p>
        </p:txBody>
      </p:sp>
      <p:cxnSp>
        <p:nvCxnSpPr>
          <p:cNvPr id="17" name="Conector recto 16">
            <a:extLst>
              <a:ext uri="{FF2B5EF4-FFF2-40B4-BE49-F238E27FC236}">
                <a16:creationId xmlns:a16="http://schemas.microsoft.com/office/drawing/2014/main" id="{667A6B6C-2177-476C-82BA-BB3D120D9F2A}"/>
              </a:ext>
            </a:extLst>
          </p:cNvPr>
          <p:cNvCxnSpPr>
            <a:cxnSpLocks/>
          </p:cNvCxnSpPr>
          <p:nvPr/>
        </p:nvCxnSpPr>
        <p:spPr>
          <a:xfrm flipH="1">
            <a:off x="13891" y="505575"/>
            <a:ext cx="9130109" cy="0"/>
          </a:xfrm>
          <a:prstGeom prst="line">
            <a:avLst/>
          </a:prstGeom>
          <a:ln w="63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4826954"/>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71363" y="68734"/>
            <a:ext cx="8642946" cy="461665"/>
          </a:xfrm>
          <a:prstGeom prst="rect">
            <a:avLst/>
          </a:prstGeom>
          <a:noFill/>
        </p:spPr>
        <p:txBody>
          <a:bodyPr wrap="square" rtlCol="0">
            <a:spAutoFit/>
          </a:bodyPr>
          <a:lstStyle/>
          <a:p>
            <a:pPr algn="ctr"/>
            <a:r>
              <a:rPr lang="es-ES" sz="2400"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hablemos de Timoteo</a:t>
            </a:r>
            <a:endParaRPr lang="es-PY" sz="2400"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endParaRPr>
          </a:p>
        </p:txBody>
      </p:sp>
      <p:sp>
        <p:nvSpPr>
          <p:cNvPr id="6" name="CuadroTexto 5"/>
          <p:cNvSpPr txBox="1"/>
          <p:nvPr/>
        </p:nvSpPr>
        <p:spPr>
          <a:xfrm>
            <a:off x="-8389" y="1413064"/>
            <a:ext cx="9130109" cy="4031873"/>
          </a:xfrm>
          <a:prstGeom prst="rect">
            <a:avLst/>
          </a:prstGeom>
          <a:noFill/>
        </p:spPr>
        <p:txBody>
          <a:bodyPr wrap="square" lIns="288000" rIns="288000" rtlCol="0">
            <a:spAutoFit/>
          </a:bodyPr>
          <a:lstStyle/>
          <a:p>
            <a:pPr algn="ctr"/>
            <a:r>
              <a:rPr lang="es-ES" sz="3200" b="0" i="0" dirty="0">
                <a:effectLst/>
                <a:latin typeface="PT Serif" panose="020A0603040505020204" pitchFamily="18" charset="0"/>
              </a:rPr>
              <a:t>Su aparición</a:t>
            </a:r>
          </a:p>
          <a:p>
            <a:pPr algn="ctr"/>
            <a:endParaRPr lang="es-ES" sz="3200" b="0" i="0" dirty="0">
              <a:effectLst/>
              <a:latin typeface="PT Serif" panose="020A0603040505020204" pitchFamily="18" charset="0"/>
            </a:endParaRPr>
          </a:p>
          <a:p>
            <a:pPr algn="ctr"/>
            <a:r>
              <a:rPr lang="es-ES" sz="3200" b="0" i="0" dirty="0">
                <a:effectLst/>
                <a:latin typeface="PT Serif" panose="020A0603040505020204" pitchFamily="18" charset="0"/>
              </a:rPr>
              <a:t>Lucas relata que cuando Pablo llegó a la región de </a:t>
            </a:r>
            <a:r>
              <a:rPr lang="es-ES" sz="3200" b="0" i="0" dirty="0" err="1">
                <a:effectLst/>
                <a:latin typeface="PT Serif" panose="020A0603040505020204" pitchFamily="18" charset="0"/>
              </a:rPr>
              <a:t>Derbe</a:t>
            </a:r>
            <a:r>
              <a:rPr lang="es-ES" sz="3200" b="0" i="0" dirty="0">
                <a:effectLst/>
                <a:latin typeface="PT Serif" panose="020A0603040505020204" pitchFamily="18" charset="0"/>
              </a:rPr>
              <a:t> y </a:t>
            </a:r>
            <a:r>
              <a:rPr lang="es-ES" sz="3200" b="0" i="0" dirty="0" err="1">
                <a:effectLst/>
                <a:latin typeface="PT Serif" panose="020A0603040505020204" pitchFamily="18" charset="0"/>
              </a:rPr>
              <a:t>Listra</a:t>
            </a:r>
            <a:r>
              <a:rPr lang="es-ES" sz="3200" b="0" i="0" dirty="0">
                <a:effectLst/>
                <a:latin typeface="PT Serif" panose="020A0603040505020204" pitchFamily="18" charset="0"/>
              </a:rPr>
              <a:t>, allí había cierto discípulo llamado Timoteo del cual “hablaban elogiosamente los hermanos que estaban en </a:t>
            </a:r>
            <a:r>
              <a:rPr lang="es-ES" sz="3200" b="0" i="0" dirty="0" err="1">
                <a:effectLst/>
                <a:latin typeface="PT Serif" panose="020A0603040505020204" pitchFamily="18" charset="0"/>
              </a:rPr>
              <a:t>Listra</a:t>
            </a:r>
            <a:r>
              <a:rPr lang="es-ES" sz="3200" b="0" i="0" dirty="0">
                <a:effectLst/>
                <a:latin typeface="PT Serif" panose="020A0603040505020204" pitchFamily="18" charset="0"/>
              </a:rPr>
              <a:t> y en </a:t>
            </a:r>
            <a:r>
              <a:rPr lang="es-ES" sz="3200" b="0" i="0" dirty="0" err="1">
                <a:effectLst/>
                <a:latin typeface="PT Serif" panose="020A0603040505020204" pitchFamily="18" charset="0"/>
              </a:rPr>
              <a:t>Iconio</a:t>
            </a:r>
            <a:r>
              <a:rPr lang="es-ES" sz="3200" b="0" i="0" dirty="0">
                <a:effectLst/>
                <a:latin typeface="PT Serif" panose="020A0603040505020204" pitchFamily="18" charset="0"/>
              </a:rPr>
              <a:t>” </a:t>
            </a:r>
          </a:p>
          <a:p>
            <a:pPr algn="ctr"/>
            <a:r>
              <a:rPr lang="es-ES" sz="3200" b="0" i="0" dirty="0">
                <a:effectLst/>
                <a:latin typeface="PT Serif" panose="020A0603040505020204" pitchFamily="18" charset="0"/>
              </a:rPr>
              <a:t>(Hechos 16:2)</a:t>
            </a:r>
          </a:p>
        </p:txBody>
      </p:sp>
      <p:cxnSp>
        <p:nvCxnSpPr>
          <p:cNvPr id="17" name="Conector recto 16">
            <a:extLst>
              <a:ext uri="{FF2B5EF4-FFF2-40B4-BE49-F238E27FC236}">
                <a16:creationId xmlns:a16="http://schemas.microsoft.com/office/drawing/2014/main" id="{667A6B6C-2177-476C-82BA-BB3D120D9F2A}"/>
              </a:ext>
            </a:extLst>
          </p:cNvPr>
          <p:cNvCxnSpPr>
            <a:cxnSpLocks/>
          </p:cNvCxnSpPr>
          <p:nvPr/>
        </p:nvCxnSpPr>
        <p:spPr>
          <a:xfrm flipH="1">
            <a:off x="13891" y="505575"/>
            <a:ext cx="9130109" cy="0"/>
          </a:xfrm>
          <a:prstGeom prst="line">
            <a:avLst/>
          </a:prstGeom>
          <a:ln w="63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8050276"/>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71363" y="68734"/>
            <a:ext cx="8642946" cy="461665"/>
          </a:xfrm>
          <a:prstGeom prst="rect">
            <a:avLst/>
          </a:prstGeom>
          <a:noFill/>
        </p:spPr>
        <p:txBody>
          <a:bodyPr wrap="square" rtlCol="0">
            <a:spAutoFit/>
          </a:bodyPr>
          <a:lstStyle/>
          <a:p>
            <a:pPr algn="ctr"/>
            <a:r>
              <a:rPr lang="es-ES" sz="2400"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hablemos de Timoteo</a:t>
            </a:r>
            <a:endParaRPr lang="es-PY" sz="2400"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endParaRPr>
          </a:p>
        </p:txBody>
      </p:sp>
      <p:sp>
        <p:nvSpPr>
          <p:cNvPr id="6" name="CuadroTexto 5"/>
          <p:cNvSpPr txBox="1"/>
          <p:nvPr/>
        </p:nvSpPr>
        <p:spPr>
          <a:xfrm>
            <a:off x="-8389" y="1413064"/>
            <a:ext cx="9130109" cy="4031873"/>
          </a:xfrm>
          <a:prstGeom prst="rect">
            <a:avLst/>
          </a:prstGeom>
          <a:noFill/>
        </p:spPr>
        <p:txBody>
          <a:bodyPr wrap="square" lIns="288000" rIns="288000" rtlCol="0">
            <a:spAutoFit/>
          </a:bodyPr>
          <a:lstStyle/>
          <a:p>
            <a:pPr algn="ctr"/>
            <a:r>
              <a:rPr lang="es-ES" sz="3200" b="0" i="0" dirty="0">
                <a:effectLst/>
                <a:latin typeface="PT Serif" panose="020A0603040505020204" pitchFamily="18" charset="0"/>
              </a:rPr>
              <a:t>Con un padre ausente por alguna razón que no conocemos, el cuidado del muchacho quedó bajo responsabilidad de su madre Loida y su abuela Eunice (2 Timoteo 1:5). Ellas </a:t>
            </a:r>
            <a:r>
              <a:rPr lang="es-ES" sz="3200" b="1" i="0" dirty="0">
                <a:solidFill>
                  <a:srgbClr val="FFC000"/>
                </a:solidFill>
                <a:effectLst/>
                <a:latin typeface="PT Serif" panose="020A0603040505020204" pitchFamily="18" charset="0"/>
              </a:rPr>
              <a:t>le entrenaron</a:t>
            </a:r>
            <a:r>
              <a:rPr lang="es-ES" sz="3200" b="0" i="0" dirty="0">
                <a:effectLst/>
                <a:latin typeface="PT Serif" panose="020A0603040505020204" pitchFamily="18" charset="0"/>
              </a:rPr>
              <a:t> bajo una educación judía, como Pablo testifica cuando escribe que </a:t>
            </a:r>
          </a:p>
          <a:p>
            <a:pPr algn="ctr"/>
            <a:r>
              <a:rPr lang="es-ES" sz="3200" b="1" i="0" dirty="0">
                <a:effectLst/>
                <a:latin typeface="PT Serif" panose="020A0603040505020204" pitchFamily="18" charset="0"/>
              </a:rPr>
              <a:t>“desde niño has aprendido las Sagradas Escrituras” </a:t>
            </a:r>
            <a:r>
              <a:rPr lang="es-ES" sz="3200" b="0" i="0" dirty="0">
                <a:effectLst/>
                <a:latin typeface="PT Serif" panose="020A0603040505020204" pitchFamily="18" charset="0"/>
              </a:rPr>
              <a:t>(2 Timoteo 3:15).</a:t>
            </a:r>
          </a:p>
        </p:txBody>
      </p:sp>
      <p:cxnSp>
        <p:nvCxnSpPr>
          <p:cNvPr id="17" name="Conector recto 16">
            <a:extLst>
              <a:ext uri="{FF2B5EF4-FFF2-40B4-BE49-F238E27FC236}">
                <a16:creationId xmlns:a16="http://schemas.microsoft.com/office/drawing/2014/main" id="{667A6B6C-2177-476C-82BA-BB3D120D9F2A}"/>
              </a:ext>
            </a:extLst>
          </p:cNvPr>
          <p:cNvCxnSpPr>
            <a:cxnSpLocks/>
          </p:cNvCxnSpPr>
          <p:nvPr/>
        </p:nvCxnSpPr>
        <p:spPr>
          <a:xfrm flipH="1">
            <a:off x="13891" y="505575"/>
            <a:ext cx="9130109" cy="0"/>
          </a:xfrm>
          <a:prstGeom prst="line">
            <a:avLst/>
          </a:prstGeom>
          <a:ln w="63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895086"/>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71363" y="68734"/>
            <a:ext cx="8642946" cy="461665"/>
          </a:xfrm>
          <a:prstGeom prst="rect">
            <a:avLst/>
          </a:prstGeom>
          <a:noFill/>
        </p:spPr>
        <p:txBody>
          <a:bodyPr wrap="square" rtlCol="0">
            <a:spAutoFit/>
          </a:bodyPr>
          <a:lstStyle/>
          <a:p>
            <a:pPr algn="ctr"/>
            <a:r>
              <a:rPr lang="es-ES" sz="2400"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hablemos de Timoteo</a:t>
            </a:r>
            <a:endParaRPr lang="es-PY" sz="2400"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endParaRPr>
          </a:p>
        </p:txBody>
      </p:sp>
      <p:sp>
        <p:nvSpPr>
          <p:cNvPr id="6" name="CuadroTexto 5"/>
          <p:cNvSpPr txBox="1"/>
          <p:nvPr/>
        </p:nvSpPr>
        <p:spPr>
          <a:xfrm>
            <a:off x="-8389" y="1413064"/>
            <a:ext cx="9130109" cy="4647426"/>
          </a:xfrm>
          <a:prstGeom prst="rect">
            <a:avLst/>
          </a:prstGeom>
          <a:noFill/>
        </p:spPr>
        <p:txBody>
          <a:bodyPr wrap="square" lIns="288000" rIns="288000" rtlCol="0">
            <a:spAutoFit/>
          </a:bodyPr>
          <a:lstStyle/>
          <a:p>
            <a:pPr algn="ctr"/>
            <a:r>
              <a:rPr lang="es-ES" sz="3200" b="0" i="0" dirty="0">
                <a:effectLst/>
                <a:latin typeface="PT Serif" panose="020A0603040505020204" pitchFamily="18" charset="0"/>
              </a:rPr>
              <a:t>Durante el intervalo de siete años entre el primer y el segundo viaje del apóstol, el joven creció en madurez. Aquellos en la iglesia que tenían la más profunda visión del carácter cristiano y hablaban con una expresión profética, le señalaron como </a:t>
            </a:r>
            <a:r>
              <a:rPr lang="es-ES" sz="3200" i="0" dirty="0">
                <a:effectLst/>
                <a:latin typeface="PT Serif" panose="020A0603040505020204" pitchFamily="18" charset="0"/>
              </a:rPr>
              <a:t>especialmente adecuado para el ministerio </a:t>
            </a:r>
          </a:p>
          <a:p>
            <a:pPr algn="ctr"/>
            <a:r>
              <a:rPr lang="es-ES" sz="3200" b="0" i="0" dirty="0">
                <a:effectLst/>
                <a:latin typeface="PT Serif" panose="020A0603040505020204" pitchFamily="18" charset="0"/>
              </a:rPr>
              <a:t>(1 Timoteo 1:18; 4:14)</a:t>
            </a:r>
          </a:p>
          <a:p>
            <a:pPr algn="ctr"/>
            <a:endParaRPr lang="es-ES" sz="2000" b="0" i="0" dirty="0">
              <a:effectLst/>
              <a:latin typeface="PT Serif" panose="020A0603040505020204" pitchFamily="18" charset="0"/>
            </a:endParaRPr>
          </a:p>
          <a:p>
            <a:pPr algn="ctr"/>
            <a:r>
              <a:rPr lang="es-ES" sz="2000" b="0" i="0" dirty="0">
                <a:solidFill>
                  <a:schemeClr val="tx1">
                    <a:lumMod val="75000"/>
                  </a:schemeClr>
                </a:solidFill>
                <a:effectLst/>
                <a:latin typeface="PT Serif" panose="020A0603040505020204" pitchFamily="18" charset="0"/>
              </a:rPr>
              <a:t>“no descuides el don que hay en ti”</a:t>
            </a:r>
            <a:endParaRPr lang="es-ES" sz="3200" b="0" i="0" dirty="0">
              <a:solidFill>
                <a:schemeClr val="tx1">
                  <a:lumMod val="75000"/>
                </a:schemeClr>
              </a:solidFill>
              <a:effectLst/>
              <a:latin typeface="PT Serif" panose="020A0603040505020204" pitchFamily="18" charset="0"/>
            </a:endParaRPr>
          </a:p>
        </p:txBody>
      </p:sp>
      <p:cxnSp>
        <p:nvCxnSpPr>
          <p:cNvPr id="17" name="Conector recto 16">
            <a:extLst>
              <a:ext uri="{FF2B5EF4-FFF2-40B4-BE49-F238E27FC236}">
                <a16:creationId xmlns:a16="http://schemas.microsoft.com/office/drawing/2014/main" id="{667A6B6C-2177-476C-82BA-BB3D120D9F2A}"/>
              </a:ext>
            </a:extLst>
          </p:cNvPr>
          <p:cNvCxnSpPr>
            <a:cxnSpLocks/>
          </p:cNvCxnSpPr>
          <p:nvPr/>
        </p:nvCxnSpPr>
        <p:spPr>
          <a:xfrm flipH="1">
            <a:off x="13891" y="505575"/>
            <a:ext cx="9130109" cy="0"/>
          </a:xfrm>
          <a:prstGeom prst="line">
            <a:avLst/>
          </a:prstGeom>
          <a:ln w="63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8072459"/>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71363" y="68734"/>
            <a:ext cx="8642946" cy="461665"/>
          </a:xfrm>
          <a:prstGeom prst="rect">
            <a:avLst/>
          </a:prstGeom>
          <a:noFill/>
        </p:spPr>
        <p:txBody>
          <a:bodyPr wrap="square" rtlCol="0">
            <a:spAutoFit/>
          </a:bodyPr>
          <a:lstStyle/>
          <a:p>
            <a:pPr algn="ctr"/>
            <a:r>
              <a:rPr lang="es-ES" sz="2400"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Timoteo, el segundo Pablo</a:t>
            </a:r>
          </a:p>
        </p:txBody>
      </p:sp>
      <p:sp>
        <p:nvSpPr>
          <p:cNvPr id="6" name="CuadroTexto 5"/>
          <p:cNvSpPr txBox="1"/>
          <p:nvPr/>
        </p:nvSpPr>
        <p:spPr>
          <a:xfrm>
            <a:off x="27782" y="1228398"/>
            <a:ext cx="9130109" cy="4401205"/>
          </a:xfrm>
          <a:prstGeom prst="rect">
            <a:avLst/>
          </a:prstGeom>
          <a:noFill/>
        </p:spPr>
        <p:txBody>
          <a:bodyPr wrap="square" lIns="288000" rIns="288000" rtlCol="0">
            <a:spAutoFit/>
          </a:bodyPr>
          <a:lstStyle/>
          <a:p>
            <a:pPr algn="ctr"/>
            <a:r>
              <a:rPr lang="es-ES" sz="3200" b="0" i="0" dirty="0">
                <a:effectLst/>
                <a:latin typeface="PT Serif" panose="020A0603040505020204" pitchFamily="18" charset="0"/>
              </a:rPr>
              <a:t>Cuando se escribió 1 Timoteo, este líder había estado con Pablo por quince años como su compañero constante</a:t>
            </a:r>
          </a:p>
          <a:p>
            <a:pPr algn="ctr"/>
            <a:r>
              <a:rPr lang="es-ES" sz="2800" b="0" i="0" dirty="0">
                <a:solidFill>
                  <a:srgbClr val="FFFF00"/>
                </a:solidFill>
                <a:effectLst/>
                <a:latin typeface="PT Serif" panose="020A0603040505020204" pitchFamily="18" charset="0"/>
              </a:rPr>
              <a:t>(Hechos 18:5, 18:22, 19:22, 20:4)</a:t>
            </a:r>
            <a:endParaRPr lang="es-ES" sz="3200" b="0" i="0" dirty="0">
              <a:effectLst/>
              <a:latin typeface="PT Serif" panose="020A0603040505020204" pitchFamily="18" charset="0"/>
            </a:endParaRPr>
          </a:p>
          <a:p>
            <a:pPr algn="ctr"/>
            <a:endParaRPr lang="es-ES" sz="3200" b="0" i="0" dirty="0">
              <a:effectLst/>
              <a:latin typeface="PT Serif" panose="020A0603040505020204" pitchFamily="18" charset="0"/>
            </a:endParaRPr>
          </a:p>
          <a:p>
            <a:pPr algn="ctr"/>
            <a:r>
              <a:rPr lang="es-ES" sz="3200" b="0" i="0" dirty="0">
                <a:effectLst/>
                <a:latin typeface="PT Serif" panose="020A0603040505020204" pitchFamily="18" charset="0"/>
              </a:rPr>
              <a:t>Timoteo estuvo con él cuando escribió Romanos, 2 Corintios, Filipenses, y Colosenses </a:t>
            </a:r>
            <a:r>
              <a:rPr lang="es-ES" sz="2800" b="0" i="0" dirty="0">
                <a:solidFill>
                  <a:srgbClr val="FFFF00"/>
                </a:solidFill>
                <a:effectLst/>
                <a:latin typeface="PT Serif" panose="020A0603040505020204" pitchFamily="18" charset="0"/>
              </a:rPr>
              <a:t>(Romanos 16:21, 2 Corintios 1:1, </a:t>
            </a:r>
          </a:p>
          <a:p>
            <a:pPr algn="ctr"/>
            <a:r>
              <a:rPr lang="es-ES" sz="2800" b="0" i="0" dirty="0">
                <a:solidFill>
                  <a:srgbClr val="FFFF00"/>
                </a:solidFill>
                <a:effectLst/>
                <a:latin typeface="PT Serif" panose="020A0603040505020204" pitchFamily="18" charset="0"/>
              </a:rPr>
              <a:t>Filipenses 1:1, Colosenses 1:1)</a:t>
            </a:r>
          </a:p>
        </p:txBody>
      </p:sp>
      <p:cxnSp>
        <p:nvCxnSpPr>
          <p:cNvPr id="17" name="Conector recto 16">
            <a:extLst>
              <a:ext uri="{FF2B5EF4-FFF2-40B4-BE49-F238E27FC236}">
                <a16:creationId xmlns:a16="http://schemas.microsoft.com/office/drawing/2014/main" id="{667A6B6C-2177-476C-82BA-BB3D120D9F2A}"/>
              </a:ext>
            </a:extLst>
          </p:cNvPr>
          <p:cNvCxnSpPr>
            <a:cxnSpLocks/>
          </p:cNvCxnSpPr>
          <p:nvPr/>
        </p:nvCxnSpPr>
        <p:spPr>
          <a:xfrm flipH="1">
            <a:off x="13891" y="505575"/>
            <a:ext cx="9130109" cy="0"/>
          </a:xfrm>
          <a:prstGeom prst="line">
            <a:avLst/>
          </a:prstGeom>
          <a:ln w="63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8158865"/>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71363" y="68734"/>
            <a:ext cx="8642946" cy="461665"/>
          </a:xfrm>
          <a:prstGeom prst="rect">
            <a:avLst/>
          </a:prstGeom>
          <a:noFill/>
        </p:spPr>
        <p:txBody>
          <a:bodyPr wrap="square" rtlCol="0">
            <a:spAutoFit/>
          </a:bodyPr>
          <a:lstStyle/>
          <a:p>
            <a:pPr algn="ctr"/>
            <a:r>
              <a:rPr lang="es-ES" sz="2400"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Timoteo, el segundo Pablo</a:t>
            </a:r>
          </a:p>
        </p:txBody>
      </p:sp>
      <p:sp>
        <p:nvSpPr>
          <p:cNvPr id="6" name="CuadroTexto 5"/>
          <p:cNvSpPr txBox="1"/>
          <p:nvPr/>
        </p:nvSpPr>
        <p:spPr>
          <a:xfrm>
            <a:off x="27782" y="1905506"/>
            <a:ext cx="9130109" cy="3046988"/>
          </a:xfrm>
          <a:prstGeom prst="rect">
            <a:avLst/>
          </a:prstGeom>
          <a:noFill/>
        </p:spPr>
        <p:txBody>
          <a:bodyPr wrap="square" lIns="288000" rIns="288000" rtlCol="0">
            <a:spAutoFit/>
          </a:bodyPr>
          <a:lstStyle/>
          <a:p>
            <a:pPr algn="ctr"/>
            <a:r>
              <a:rPr lang="es-ES" sz="3200" b="0" i="0" dirty="0">
                <a:effectLst/>
                <a:latin typeface="PT Serif" panose="020A0603040505020204" pitchFamily="18" charset="0"/>
              </a:rPr>
              <a:t>Con frecuencia, servía al apóstol en la solución de problemas en las iglesias y el fortalecimiento de ellas en la fe </a:t>
            </a:r>
          </a:p>
          <a:p>
            <a:pPr algn="ctr"/>
            <a:r>
              <a:rPr lang="es-ES" sz="3200" b="0" i="0" dirty="0">
                <a:effectLst/>
                <a:latin typeface="PT Serif" panose="020A0603040505020204" pitchFamily="18" charset="0"/>
              </a:rPr>
              <a:t>(1 Corintios 4:17; 1 </a:t>
            </a:r>
          </a:p>
          <a:p>
            <a:pPr algn="ctr"/>
            <a:r>
              <a:rPr lang="es-ES" sz="3200" b="0" i="0" dirty="0">
                <a:effectLst/>
                <a:latin typeface="PT Serif" panose="020A0603040505020204" pitchFamily="18" charset="0"/>
              </a:rPr>
              <a:t>Tesalonicenses 3:2; </a:t>
            </a:r>
          </a:p>
          <a:p>
            <a:pPr algn="ctr"/>
            <a:r>
              <a:rPr lang="es-ES" sz="3200" b="0" i="0" dirty="0">
                <a:effectLst/>
                <a:latin typeface="PT Serif" panose="020A0603040505020204" pitchFamily="18" charset="0"/>
              </a:rPr>
              <a:t>Filipenses 2:19).</a:t>
            </a:r>
            <a:endParaRPr lang="es-ES" sz="3200" b="0" i="0" dirty="0">
              <a:solidFill>
                <a:schemeClr val="tx1">
                  <a:lumMod val="75000"/>
                </a:schemeClr>
              </a:solidFill>
              <a:effectLst/>
              <a:latin typeface="PT Serif" panose="020A0603040505020204" pitchFamily="18" charset="0"/>
            </a:endParaRPr>
          </a:p>
        </p:txBody>
      </p:sp>
      <p:cxnSp>
        <p:nvCxnSpPr>
          <p:cNvPr id="17" name="Conector recto 16">
            <a:extLst>
              <a:ext uri="{FF2B5EF4-FFF2-40B4-BE49-F238E27FC236}">
                <a16:creationId xmlns:a16="http://schemas.microsoft.com/office/drawing/2014/main" id="{667A6B6C-2177-476C-82BA-BB3D120D9F2A}"/>
              </a:ext>
            </a:extLst>
          </p:cNvPr>
          <p:cNvCxnSpPr>
            <a:cxnSpLocks/>
          </p:cNvCxnSpPr>
          <p:nvPr/>
        </p:nvCxnSpPr>
        <p:spPr>
          <a:xfrm flipH="1">
            <a:off x="13891" y="505575"/>
            <a:ext cx="9130109" cy="0"/>
          </a:xfrm>
          <a:prstGeom prst="line">
            <a:avLst/>
          </a:prstGeom>
          <a:ln w="63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908304"/>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71363" y="68734"/>
            <a:ext cx="8642946" cy="461665"/>
          </a:xfrm>
          <a:prstGeom prst="rect">
            <a:avLst/>
          </a:prstGeom>
          <a:noFill/>
        </p:spPr>
        <p:txBody>
          <a:bodyPr wrap="square" rtlCol="0">
            <a:spAutoFit/>
          </a:bodyPr>
          <a:lstStyle/>
          <a:p>
            <a:pPr algn="ctr"/>
            <a:r>
              <a:rPr lang="es-ES" sz="2400"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Timoteo, el segundo Pablo</a:t>
            </a:r>
          </a:p>
        </p:txBody>
      </p:sp>
      <p:sp>
        <p:nvSpPr>
          <p:cNvPr id="6" name="CuadroTexto 5"/>
          <p:cNvSpPr txBox="1"/>
          <p:nvPr/>
        </p:nvSpPr>
        <p:spPr>
          <a:xfrm>
            <a:off x="27782" y="1413064"/>
            <a:ext cx="9130109" cy="4031873"/>
          </a:xfrm>
          <a:prstGeom prst="rect">
            <a:avLst/>
          </a:prstGeom>
          <a:noFill/>
        </p:spPr>
        <p:txBody>
          <a:bodyPr wrap="square" lIns="288000" rIns="288000" rtlCol="0">
            <a:spAutoFit/>
          </a:bodyPr>
          <a:lstStyle/>
          <a:p>
            <a:pPr algn="ctr"/>
            <a:r>
              <a:rPr lang="es-ES" sz="3200" b="0" i="0" dirty="0">
                <a:effectLst/>
                <a:latin typeface="PT Serif" panose="020A0603040505020204" pitchFamily="18" charset="0"/>
              </a:rPr>
              <a:t>Por todo eso, ¡no es de extrañar la relevancia de Timoteo! Mencionado </a:t>
            </a:r>
            <a:r>
              <a:rPr lang="es-ES" sz="3200" b="1" i="0" dirty="0">
                <a:effectLst/>
                <a:latin typeface="PT Serif" panose="020A0603040505020204" pitchFamily="18" charset="0"/>
              </a:rPr>
              <a:t>seis veces en Hechos</a:t>
            </a:r>
            <a:r>
              <a:rPr lang="es-ES" sz="3200" b="0" i="0" dirty="0">
                <a:effectLst/>
                <a:latin typeface="PT Serif" panose="020A0603040505020204" pitchFamily="18" charset="0"/>
              </a:rPr>
              <a:t>, </a:t>
            </a:r>
            <a:r>
              <a:rPr lang="es-ES" sz="3200" b="1" i="0" dirty="0">
                <a:solidFill>
                  <a:srgbClr val="FFC000"/>
                </a:solidFill>
                <a:effectLst/>
                <a:latin typeface="PT Serif" panose="020A0603040505020204" pitchFamily="18" charset="0"/>
              </a:rPr>
              <a:t>17 veces en las epístolas paulinas</a:t>
            </a:r>
            <a:r>
              <a:rPr lang="es-ES" sz="3200" b="0" i="0" dirty="0">
                <a:effectLst/>
                <a:latin typeface="PT Serif" panose="020A0603040505020204" pitchFamily="18" charset="0"/>
              </a:rPr>
              <a:t>, y una vez en Hebreos,​ es evidente que tuvo una importancia histórica a los ojos de Pablo, quien llegó a considerarlo casi como una réplica suya,​ como se infiere del elogio que traza de él en Filipenses:</a:t>
            </a:r>
            <a:endParaRPr lang="es-ES" sz="3200" b="0" i="0" dirty="0">
              <a:solidFill>
                <a:schemeClr val="tx1">
                  <a:lumMod val="75000"/>
                </a:schemeClr>
              </a:solidFill>
              <a:effectLst/>
              <a:latin typeface="PT Serif" panose="020A0603040505020204" pitchFamily="18" charset="0"/>
            </a:endParaRPr>
          </a:p>
        </p:txBody>
      </p:sp>
      <p:cxnSp>
        <p:nvCxnSpPr>
          <p:cNvPr id="17" name="Conector recto 16">
            <a:extLst>
              <a:ext uri="{FF2B5EF4-FFF2-40B4-BE49-F238E27FC236}">
                <a16:creationId xmlns:a16="http://schemas.microsoft.com/office/drawing/2014/main" id="{667A6B6C-2177-476C-82BA-BB3D120D9F2A}"/>
              </a:ext>
            </a:extLst>
          </p:cNvPr>
          <p:cNvCxnSpPr>
            <a:cxnSpLocks/>
          </p:cNvCxnSpPr>
          <p:nvPr/>
        </p:nvCxnSpPr>
        <p:spPr>
          <a:xfrm flipH="1">
            <a:off x="13891" y="505575"/>
            <a:ext cx="9130109" cy="0"/>
          </a:xfrm>
          <a:prstGeom prst="line">
            <a:avLst/>
          </a:prstGeom>
          <a:ln w="63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3814733"/>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442619" y="551180"/>
            <a:ext cx="2464070" cy="5078313"/>
          </a:xfrm>
          <a:prstGeom prst="rect">
            <a:avLst/>
          </a:prstGeom>
          <a:noFill/>
        </p:spPr>
        <p:txBody>
          <a:bodyPr wrap="square" lIns="288000" rIns="288000" rtlCol="0">
            <a:spAutoFit/>
          </a:bodyPr>
          <a:lstStyle/>
          <a:p>
            <a:pPr algn="ctr"/>
            <a:r>
              <a:rPr lang="es-ES" sz="36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instruir</a:t>
            </a:r>
          </a:p>
          <a:p>
            <a:pPr algn="ctr"/>
            <a:r>
              <a:rPr lang="es-ES" sz="36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enseñar</a:t>
            </a:r>
          </a:p>
          <a:p>
            <a:pPr algn="ctr"/>
            <a:r>
              <a:rPr lang="es-ES" sz="36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modelar</a:t>
            </a:r>
          </a:p>
          <a:p>
            <a:pPr algn="ctr"/>
            <a:r>
              <a:rPr lang="es-ES" sz="36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inspirar</a:t>
            </a:r>
          </a:p>
          <a:p>
            <a:pPr algn="ctr"/>
            <a:r>
              <a:rPr lang="es-ES" sz="36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liderar</a:t>
            </a:r>
          </a:p>
          <a:p>
            <a:pPr algn="ctr"/>
            <a:r>
              <a:rPr lang="es-ES" sz="36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educar</a:t>
            </a:r>
          </a:p>
          <a:p>
            <a:pPr algn="ctr"/>
            <a:r>
              <a:rPr lang="es-ES" sz="36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mostrar</a:t>
            </a:r>
          </a:p>
          <a:p>
            <a:pPr algn="ctr"/>
            <a:r>
              <a:rPr lang="es-ES" sz="36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hablar</a:t>
            </a:r>
          </a:p>
          <a:p>
            <a:pPr algn="ctr"/>
            <a:r>
              <a:rPr lang="es-ES" sz="36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moldear</a:t>
            </a:r>
          </a:p>
        </p:txBody>
      </p:sp>
      <p:cxnSp>
        <p:nvCxnSpPr>
          <p:cNvPr id="17" name="Conector recto 16">
            <a:extLst>
              <a:ext uri="{FF2B5EF4-FFF2-40B4-BE49-F238E27FC236}">
                <a16:creationId xmlns:a16="http://schemas.microsoft.com/office/drawing/2014/main" id="{667A6B6C-2177-476C-82BA-BB3D120D9F2A}"/>
              </a:ext>
            </a:extLst>
          </p:cNvPr>
          <p:cNvCxnSpPr>
            <a:cxnSpLocks/>
          </p:cNvCxnSpPr>
          <p:nvPr/>
        </p:nvCxnSpPr>
        <p:spPr>
          <a:xfrm flipH="1">
            <a:off x="13891" y="505575"/>
            <a:ext cx="9130109" cy="0"/>
          </a:xfrm>
          <a:prstGeom prst="line">
            <a:avLst/>
          </a:prstGeom>
          <a:ln w="63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94D09797-A7D4-47BA-B02F-B362CF4EB400}"/>
              </a:ext>
            </a:extLst>
          </p:cNvPr>
          <p:cNvSpPr txBox="1"/>
          <p:nvPr/>
        </p:nvSpPr>
        <p:spPr>
          <a:xfrm>
            <a:off x="-8389" y="98711"/>
            <a:ext cx="9130109" cy="369332"/>
          </a:xfrm>
          <a:prstGeom prst="rect">
            <a:avLst/>
          </a:prstGeom>
          <a:noFill/>
        </p:spPr>
        <p:txBody>
          <a:bodyPr wrap="square" lIns="288000" rIns="288000" rtlCol="0">
            <a:spAutoFit/>
          </a:bodyPr>
          <a:lstStyle/>
          <a:p>
            <a:pPr algn="ctr"/>
            <a:r>
              <a:rPr lang="es-ES" b="1" dirty="0">
                <a:solidFill>
                  <a:srgbClr val="FFFF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cuál es mi papel según Proverbios 22:6</a:t>
            </a:r>
            <a:endParaRPr lang="es-ES" sz="1100" dirty="0">
              <a:solidFill>
                <a:srgbClr val="FFFF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endParaRPr>
          </a:p>
        </p:txBody>
      </p:sp>
      <p:sp>
        <p:nvSpPr>
          <p:cNvPr id="18" name="CuadroTexto 17">
            <a:extLst>
              <a:ext uri="{FF2B5EF4-FFF2-40B4-BE49-F238E27FC236}">
                <a16:creationId xmlns:a16="http://schemas.microsoft.com/office/drawing/2014/main" id="{30155C48-E10B-6D67-9F89-EF1998C53F7E}"/>
              </a:ext>
            </a:extLst>
          </p:cNvPr>
          <p:cNvSpPr txBox="1"/>
          <p:nvPr/>
        </p:nvSpPr>
        <p:spPr>
          <a:xfrm>
            <a:off x="2884408" y="551180"/>
            <a:ext cx="3217763" cy="5078313"/>
          </a:xfrm>
          <a:prstGeom prst="rect">
            <a:avLst/>
          </a:prstGeom>
          <a:noFill/>
        </p:spPr>
        <p:txBody>
          <a:bodyPr wrap="square" lIns="288000" rIns="288000" rtlCol="0">
            <a:spAutoFit/>
          </a:bodyPr>
          <a:lstStyle/>
          <a:p>
            <a:pPr algn="ctr"/>
            <a:r>
              <a:rPr lang="es-ES" sz="36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consolidar</a:t>
            </a:r>
          </a:p>
          <a:p>
            <a:pPr algn="ctr"/>
            <a:r>
              <a:rPr lang="es-ES" sz="36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construir</a:t>
            </a:r>
          </a:p>
          <a:p>
            <a:pPr algn="ctr"/>
            <a:r>
              <a:rPr lang="es-ES" sz="36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proteger</a:t>
            </a:r>
          </a:p>
          <a:p>
            <a:pPr algn="ctr"/>
            <a:r>
              <a:rPr lang="es-ES" sz="36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reconocer</a:t>
            </a:r>
          </a:p>
          <a:p>
            <a:pPr algn="ctr"/>
            <a:r>
              <a:rPr lang="es-ES" sz="36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reflejar</a:t>
            </a:r>
          </a:p>
          <a:p>
            <a:pPr algn="ctr"/>
            <a:r>
              <a:rPr lang="es-ES" sz="36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amar</a:t>
            </a:r>
          </a:p>
          <a:p>
            <a:pPr algn="ctr"/>
            <a:r>
              <a:rPr lang="es-ES" sz="36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comprender</a:t>
            </a:r>
          </a:p>
          <a:p>
            <a:pPr algn="ctr"/>
            <a:r>
              <a:rPr lang="es-ES" sz="36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cuidar</a:t>
            </a:r>
          </a:p>
          <a:p>
            <a:pPr algn="ctr"/>
            <a:r>
              <a:rPr lang="es-ES" sz="36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acostumbrar</a:t>
            </a:r>
          </a:p>
        </p:txBody>
      </p:sp>
      <p:sp>
        <p:nvSpPr>
          <p:cNvPr id="19" name="CuadroTexto 18">
            <a:extLst>
              <a:ext uri="{FF2B5EF4-FFF2-40B4-BE49-F238E27FC236}">
                <a16:creationId xmlns:a16="http://schemas.microsoft.com/office/drawing/2014/main" id="{CDD166A3-158C-C94F-7F89-F35984BA7417}"/>
              </a:ext>
            </a:extLst>
          </p:cNvPr>
          <p:cNvSpPr txBox="1"/>
          <p:nvPr/>
        </p:nvSpPr>
        <p:spPr>
          <a:xfrm>
            <a:off x="6102171" y="551180"/>
            <a:ext cx="2745001" cy="5078313"/>
          </a:xfrm>
          <a:prstGeom prst="rect">
            <a:avLst/>
          </a:prstGeom>
          <a:noFill/>
        </p:spPr>
        <p:txBody>
          <a:bodyPr wrap="square" lIns="288000" rIns="288000" rtlCol="0">
            <a:spAutoFit/>
          </a:bodyPr>
          <a:lstStyle/>
          <a:p>
            <a:pPr algn="ctr"/>
            <a:r>
              <a:rPr lang="es-ES" sz="3600" b="1" dirty="0" err="1">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mentorear</a:t>
            </a:r>
            <a:endParaRPr lang="es-ES" sz="36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endParaRPr>
          </a:p>
          <a:p>
            <a:pPr algn="ctr"/>
            <a:r>
              <a:rPr lang="es-ES" sz="36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pastorear</a:t>
            </a:r>
          </a:p>
          <a:p>
            <a:pPr algn="ctr"/>
            <a:r>
              <a:rPr lang="es-ES" sz="36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guiar</a:t>
            </a:r>
          </a:p>
          <a:p>
            <a:pPr algn="ctr"/>
            <a:r>
              <a:rPr lang="es-ES" sz="36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impactar</a:t>
            </a:r>
          </a:p>
          <a:p>
            <a:pPr algn="ctr"/>
            <a:r>
              <a:rPr lang="es-ES" sz="36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sembrar</a:t>
            </a:r>
          </a:p>
          <a:p>
            <a:pPr algn="ctr"/>
            <a:r>
              <a:rPr lang="es-ES" sz="36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proveer</a:t>
            </a:r>
          </a:p>
          <a:p>
            <a:pPr algn="ctr"/>
            <a:r>
              <a:rPr lang="es-ES" sz="36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dialogar</a:t>
            </a:r>
          </a:p>
          <a:p>
            <a:pPr algn="ctr"/>
            <a:r>
              <a:rPr lang="es-ES" sz="36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influenciar</a:t>
            </a:r>
          </a:p>
          <a:p>
            <a:pPr algn="ctr"/>
            <a:r>
              <a:rPr lang="es-ES" sz="36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adiestrar</a:t>
            </a:r>
          </a:p>
        </p:txBody>
      </p:sp>
      <p:sp>
        <p:nvSpPr>
          <p:cNvPr id="20" name="CuadroTexto 19">
            <a:extLst>
              <a:ext uri="{FF2B5EF4-FFF2-40B4-BE49-F238E27FC236}">
                <a16:creationId xmlns:a16="http://schemas.microsoft.com/office/drawing/2014/main" id="{C1B7B810-88EC-CAE2-6938-DB22C90AA269}"/>
              </a:ext>
            </a:extLst>
          </p:cNvPr>
          <p:cNvSpPr txBox="1"/>
          <p:nvPr/>
        </p:nvSpPr>
        <p:spPr>
          <a:xfrm>
            <a:off x="860541" y="5518925"/>
            <a:ext cx="7265495" cy="830997"/>
          </a:xfrm>
          <a:prstGeom prst="rect">
            <a:avLst/>
          </a:prstGeom>
          <a:noFill/>
        </p:spPr>
        <p:txBody>
          <a:bodyPr wrap="square" lIns="288000" rIns="288000" rtlCol="0">
            <a:spAutoFit/>
          </a:bodyPr>
          <a:lstStyle/>
          <a:p>
            <a:pPr algn="ctr"/>
            <a:r>
              <a:rPr lang="es-ES" sz="2400" b="1" dirty="0">
                <a:solidFill>
                  <a:srgbClr val="FFFF00"/>
                </a:solidFill>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trabaja en todo esto y cuando tu hijo/hija sea mayor, no se apartará de tus enseñanzas</a:t>
            </a:r>
          </a:p>
        </p:txBody>
      </p:sp>
    </p:spTree>
    <p:extLst>
      <p:ext uri="{BB962C8B-B14F-4D97-AF65-F5344CB8AC3E}">
        <p14:creationId xmlns:p14="http://schemas.microsoft.com/office/powerpoint/2010/main" val="11323009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wd">
                                    <p:tmPct val="10000"/>
                                  </p:iterate>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type="wd">
                                    <p:tmPct val="10000"/>
                                  </p:iterate>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iterate type="wd">
                                    <p:tmPct val="10000"/>
                                  </p:iterate>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iterate type="wd">
                                    <p:tmPct val="10000"/>
                                  </p:iterate>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iterate type="wd">
                                    <p:tmPct val="10000"/>
                                  </p:iterate>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iterate type="wd">
                                    <p:tmPct val="10000"/>
                                  </p:iterate>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iterate type="wd">
                                    <p:tmPct val="10000"/>
                                  </p:iterate>
                                  <p:childTnLst>
                                    <p:set>
                                      <p:cBhvr>
                                        <p:cTn id="46" dur="1" fill="hold">
                                          <p:stCondLst>
                                            <p:cond delay="0"/>
                                          </p:stCondLst>
                                        </p:cTn>
                                        <p:tgtEl>
                                          <p:spTgt spid="6">
                                            <p:txEl>
                                              <p:pRg st="8" end="8"/>
                                            </p:txEl>
                                          </p:spTgt>
                                        </p:tgtEl>
                                        <p:attrNameLst>
                                          <p:attrName>style.visibility</p:attrName>
                                        </p:attrNameLst>
                                      </p:cBhvr>
                                      <p:to>
                                        <p:strVal val="visible"/>
                                      </p:to>
                                    </p:set>
                                    <p:animEffect transition="in" filter="fade">
                                      <p:cBhvr>
                                        <p:cTn id="47" dur="500"/>
                                        <p:tgtEl>
                                          <p:spTgt spid="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iterate type="wd">
                                    <p:tmPct val="10000"/>
                                  </p:iterate>
                                  <p:childTnLst>
                                    <p:set>
                                      <p:cBhvr>
                                        <p:cTn id="51" dur="1" fill="hold">
                                          <p:stCondLst>
                                            <p:cond delay="0"/>
                                          </p:stCondLst>
                                        </p:cTn>
                                        <p:tgtEl>
                                          <p:spTgt spid="18">
                                            <p:txEl>
                                              <p:pRg st="0" end="0"/>
                                            </p:txEl>
                                          </p:spTgt>
                                        </p:tgtEl>
                                        <p:attrNameLst>
                                          <p:attrName>style.visibility</p:attrName>
                                        </p:attrNameLst>
                                      </p:cBhvr>
                                      <p:to>
                                        <p:strVal val="visible"/>
                                      </p:to>
                                    </p:set>
                                    <p:animEffect transition="in" filter="fade">
                                      <p:cBhvr>
                                        <p:cTn id="52" dur="500"/>
                                        <p:tgtEl>
                                          <p:spTgt spid="18">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iterate type="wd">
                                    <p:tmPct val="10000"/>
                                  </p:iterate>
                                  <p:childTnLst>
                                    <p:set>
                                      <p:cBhvr>
                                        <p:cTn id="56" dur="1" fill="hold">
                                          <p:stCondLst>
                                            <p:cond delay="0"/>
                                          </p:stCondLst>
                                        </p:cTn>
                                        <p:tgtEl>
                                          <p:spTgt spid="18">
                                            <p:txEl>
                                              <p:pRg st="1" end="1"/>
                                            </p:txEl>
                                          </p:spTgt>
                                        </p:tgtEl>
                                        <p:attrNameLst>
                                          <p:attrName>style.visibility</p:attrName>
                                        </p:attrNameLst>
                                      </p:cBhvr>
                                      <p:to>
                                        <p:strVal val="visible"/>
                                      </p:to>
                                    </p:set>
                                    <p:animEffect transition="in" filter="fade">
                                      <p:cBhvr>
                                        <p:cTn id="57" dur="500"/>
                                        <p:tgtEl>
                                          <p:spTgt spid="18">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iterate type="wd">
                                    <p:tmPct val="10000"/>
                                  </p:iterate>
                                  <p:childTnLst>
                                    <p:set>
                                      <p:cBhvr>
                                        <p:cTn id="61" dur="1" fill="hold">
                                          <p:stCondLst>
                                            <p:cond delay="0"/>
                                          </p:stCondLst>
                                        </p:cTn>
                                        <p:tgtEl>
                                          <p:spTgt spid="18">
                                            <p:txEl>
                                              <p:pRg st="2" end="2"/>
                                            </p:txEl>
                                          </p:spTgt>
                                        </p:tgtEl>
                                        <p:attrNameLst>
                                          <p:attrName>style.visibility</p:attrName>
                                        </p:attrNameLst>
                                      </p:cBhvr>
                                      <p:to>
                                        <p:strVal val="visible"/>
                                      </p:to>
                                    </p:set>
                                    <p:animEffect transition="in" filter="fade">
                                      <p:cBhvr>
                                        <p:cTn id="62" dur="500"/>
                                        <p:tgtEl>
                                          <p:spTgt spid="18">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iterate type="wd">
                                    <p:tmPct val="10000"/>
                                  </p:iterate>
                                  <p:childTnLst>
                                    <p:set>
                                      <p:cBhvr>
                                        <p:cTn id="66" dur="1" fill="hold">
                                          <p:stCondLst>
                                            <p:cond delay="0"/>
                                          </p:stCondLst>
                                        </p:cTn>
                                        <p:tgtEl>
                                          <p:spTgt spid="18">
                                            <p:txEl>
                                              <p:pRg st="3" end="3"/>
                                            </p:txEl>
                                          </p:spTgt>
                                        </p:tgtEl>
                                        <p:attrNameLst>
                                          <p:attrName>style.visibility</p:attrName>
                                        </p:attrNameLst>
                                      </p:cBhvr>
                                      <p:to>
                                        <p:strVal val="visible"/>
                                      </p:to>
                                    </p:set>
                                    <p:animEffect transition="in" filter="fade">
                                      <p:cBhvr>
                                        <p:cTn id="67" dur="500"/>
                                        <p:tgtEl>
                                          <p:spTgt spid="18">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iterate type="wd">
                                    <p:tmPct val="10000"/>
                                  </p:iterate>
                                  <p:childTnLst>
                                    <p:set>
                                      <p:cBhvr>
                                        <p:cTn id="71" dur="1" fill="hold">
                                          <p:stCondLst>
                                            <p:cond delay="0"/>
                                          </p:stCondLst>
                                        </p:cTn>
                                        <p:tgtEl>
                                          <p:spTgt spid="18">
                                            <p:txEl>
                                              <p:pRg st="4" end="4"/>
                                            </p:txEl>
                                          </p:spTgt>
                                        </p:tgtEl>
                                        <p:attrNameLst>
                                          <p:attrName>style.visibility</p:attrName>
                                        </p:attrNameLst>
                                      </p:cBhvr>
                                      <p:to>
                                        <p:strVal val="visible"/>
                                      </p:to>
                                    </p:set>
                                    <p:animEffect transition="in" filter="fade">
                                      <p:cBhvr>
                                        <p:cTn id="72" dur="500"/>
                                        <p:tgtEl>
                                          <p:spTgt spid="18">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iterate type="wd">
                                    <p:tmPct val="10000"/>
                                  </p:iterate>
                                  <p:childTnLst>
                                    <p:set>
                                      <p:cBhvr>
                                        <p:cTn id="76" dur="1" fill="hold">
                                          <p:stCondLst>
                                            <p:cond delay="0"/>
                                          </p:stCondLst>
                                        </p:cTn>
                                        <p:tgtEl>
                                          <p:spTgt spid="18">
                                            <p:txEl>
                                              <p:pRg st="5" end="5"/>
                                            </p:txEl>
                                          </p:spTgt>
                                        </p:tgtEl>
                                        <p:attrNameLst>
                                          <p:attrName>style.visibility</p:attrName>
                                        </p:attrNameLst>
                                      </p:cBhvr>
                                      <p:to>
                                        <p:strVal val="visible"/>
                                      </p:to>
                                    </p:set>
                                    <p:animEffect transition="in" filter="fade">
                                      <p:cBhvr>
                                        <p:cTn id="77" dur="500"/>
                                        <p:tgtEl>
                                          <p:spTgt spid="18">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iterate type="wd">
                                    <p:tmPct val="10000"/>
                                  </p:iterate>
                                  <p:childTnLst>
                                    <p:set>
                                      <p:cBhvr>
                                        <p:cTn id="81" dur="1" fill="hold">
                                          <p:stCondLst>
                                            <p:cond delay="0"/>
                                          </p:stCondLst>
                                        </p:cTn>
                                        <p:tgtEl>
                                          <p:spTgt spid="18">
                                            <p:txEl>
                                              <p:pRg st="6" end="6"/>
                                            </p:txEl>
                                          </p:spTgt>
                                        </p:tgtEl>
                                        <p:attrNameLst>
                                          <p:attrName>style.visibility</p:attrName>
                                        </p:attrNameLst>
                                      </p:cBhvr>
                                      <p:to>
                                        <p:strVal val="visible"/>
                                      </p:to>
                                    </p:set>
                                    <p:animEffect transition="in" filter="fade">
                                      <p:cBhvr>
                                        <p:cTn id="82" dur="500"/>
                                        <p:tgtEl>
                                          <p:spTgt spid="18">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iterate type="wd">
                                    <p:tmPct val="10000"/>
                                  </p:iterate>
                                  <p:childTnLst>
                                    <p:set>
                                      <p:cBhvr>
                                        <p:cTn id="86" dur="1" fill="hold">
                                          <p:stCondLst>
                                            <p:cond delay="0"/>
                                          </p:stCondLst>
                                        </p:cTn>
                                        <p:tgtEl>
                                          <p:spTgt spid="18">
                                            <p:txEl>
                                              <p:pRg st="7" end="7"/>
                                            </p:txEl>
                                          </p:spTgt>
                                        </p:tgtEl>
                                        <p:attrNameLst>
                                          <p:attrName>style.visibility</p:attrName>
                                        </p:attrNameLst>
                                      </p:cBhvr>
                                      <p:to>
                                        <p:strVal val="visible"/>
                                      </p:to>
                                    </p:set>
                                    <p:animEffect transition="in" filter="fade">
                                      <p:cBhvr>
                                        <p:cTn id="87" dur="500"/>
                                        <p:tgtEl>
                                          <p:spTgt spid="18">
                                            <p:txEl>
                                              <p:pRg st="7" end="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iterate type="wd">
                                    <p:tmPct val="10000"/>
                                  </p:iterate>
                                  <p:childTnLst>
                                    <p:set>
                                      <p:cBhvr>
                                        <p:cTn id="91" dur="1" fill="hold">
                                          <p:stCondLst>
                                            <p:cond delay="0"/>
                                          </p:stCondLst>
                                        </p:cTn>
                                        <p:tgtEl>
                                          <p:spTgt spid="18">
                                            <p:txEl>
                                              <p:pRg st="8" end="8"/>
                                            </p:txEl>
                                          </p:spTgt>
                                        </p:tgtEl>
                                        <p:attrNameLst>
                                          <p:attrName>style.visibility</p:attrName>
                                        </p:attrNameLst>
                                      </p:cBhvr>
                                      <p:to>
                                        <p:strVal val="visible"/>
                                      </p:to>
                                    </p:set>
                                    <p:animEffect transition="in" filter="fade">
                                      <p:cBhvr>
                                        <p:cTn id="92" dur="500"/>
                                        <p:tgtEl>
                                          <p:spTgt spid="18">
                                            <p:txEl>
                                              <p:pRg st="8" end="8"/>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iterate type="wd">
                                    <p:tmPct val="10000"/>
                                  </p:iterate>
                                  <p:childTnLst>
                                    <p:set>
                                      <p:cBhvr>
                                        <p:cTn id="96" dur="1" fill="hold">
                                          <p:stCondLst>
                                            <p:cond delay="0"/>
                                          </p:stCondLst>
                                        </p:cTn>
                                        <p:tgtEl>
                                          <p:spTgt spid="19">
                                            <p:txEl>
                                              <p:pRg st="0" end="0"/>
                                            </p:txEl>
                                          </p:spTgt>
                                        </p:tgtEl>
                                        <p:attrNameLst>
                                          <p:attrName>style.visibility</p:attrName>
                                        </p:attrNameLst>
                                      </p:cBhvr>
                                      <p:to>
                                        <p:strVal val="visible"/>
                                      </p:to>
                                    </p:set>
                                    <p:animEffect transition="in" filter="fade">
                                      <p:cBhvr>
                                        <p:cTn id="97" dur="500"/>
                                        <p:tgtEl>
                                          <p:spTgt spid="19">
                                            <p:txEl>
                                              <p:pRg st="0" end="0"/>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iterate type="wd">
                                    <p:tmPct val="10000"/>
                                  </p:iterate>
                                  <p:childTnLst>
                                    <p:set>
                                      <p:cBhvr>
                                        <p:cTn id="101" dur="1" fill="hold">
                                          <p:stCondLst>
                                            <p:cond delay="0"/>
                                          </p:stCondLst>
                                        </p:cTn>
                                        <p:tgtEl>
                                          <p:spTgt spid="19">
                                            <p:txEl>
                                              <p:pRg st="1" end="1"/>
                                            </p:txEl>
                                          </p:spTgt>
                                        </p:tgtEl>
                                        <p:attrNameLst>
                                          <p:attrName>style.visibility</p:attrName>
                                        </p:attrNameLst>
                                      </p:cBhvr>
                                      <p:to>
                                        <p:strVal val="visible"/>
                                      </p:to>
                                    </p:set>
                                    <p:animEffect transition="in" filter="fade">
                                      <p:cBhvr>
                                        <p:cTn id="102" dur="500"/>
                                        <p:tgtEl>
                                          <p:spTgt spid="19">
                                            <p:txEl>
                                              <p:pRg st="1" end="1"/>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iterate type="wd">
                                    <p:tmPct val="10000"/>
                                  </p:iterate>
                                  <p:childTnLst>
                                    <p:set>
                                      <p:cBhvr>
                                        <p:cTn id="106" dur="1" fill="hold">
                                          <p:stCondLst>
                                            <p:cond delay="0"/>
                                          </p:stCondLst>
                                        </p:cTn>
                                        <p:tgtEl>
                                          <p:spTgt spid="19">
                                            <p:txEl>
                                              <p:pRg st="2" end="2"/>
                                            </p:txEl>
                                          </p:spTgt>
                                        </p:tgtEl>
                                        <p:attrNameLst>
                                          <p:attrName>style.visibility</p:attrName>
                                        </p:attrNameLst>
                                      </p:cBhvr>
                                      <p:to>
                                        <p:strVal val="visible"/>
                                      </p:to>
                                    </p:set>
                                    <p:animEffect transition="in" filter="fade">
                                      <p:cBhvr>
                                        <p:cTn id="107" dur="500"/>
                                        <p:tgtEl>
                                          <p:spTgt spid="19">
                                            <p:txEl>
                                              <p:pRg st="2" end="2"/>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iterate type="wd">
                                    <p:tmPct val="10000"/>
                                  </p:iterate>
                                  <p:childTnLst>
                                    <p:set>
                                      <p:cBhvr>
                                        <p:cTn id="111" dur="1" fill="hold">
                                          <p:stCondLst>
                                            <p:cond delay="0"/>
                                          </p:stCondLst>
                                        </p:cTn>
                                        <p:tgtEl>
                                          <p:spTgt spid="19">
                                            <p:txEl>
                                              <p:pRg st="3" end="3"/>
                                            </p:txEl>
                                          </p:spTgt>
                                        </p:tgtEl>
                                        <p:attrNameLst>
                                          <p:attrName>style.visibility</p:attrName>
                                        </p:attrNameLst>
                                      </p:cBhvr>
                                      <p:to>
                                        <p:strVal val="visible"/>
                                      </p:to>
                                    </p:set>
                                    <p:animEffect transition="in" filter="fade">
                                      <p:cBhvr>
                                        <p:cTn id="112" dur="500"/>
                                        <p:tgtEl>
                                          <p:spTgt spid="19">
                                            <p:txEl>
                                              <p:pRg st="3" end="3"/>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iterate type="wd">
                                    <p:tmPct val="10000"/>
                                  </p:iterate>
                                  <p:childTnLst>
                                    <p:set>
                                      <p:cBhvr>
                                        <p:cTn id="116" dur="1" fill="hold">
                                          <p:stCondLst>
                                            <p:cond delay="0"/>
                                          </p:stCondLst>
                                        </p:cTn>
                                        <p:tgtEl>
                                          <p:spTgt spid="19">
                                            <p:txEl>
                                              <p:pRg st="4" end="4"/>
                                            </p:txEl>
                                          </p:spTgt>
                                        </p:tgtEl>
                                        <p:attrNameLst>
                                          <p:attrName>style.visibility</p:attrName>
                                        </p:attrNameLst>
                                      </p:cBhvr>
                                      <p:to>
                                        <p:strVal val="visible"/>
                                      </p:to>
                                    </p:set>
                                    <p:animEffect transition="in" filter="fade">
                                      <p:cBhvr>
                                        <p:cTn id="117" dur="500"/>
                                        <p:tgtEl>
                                          <p:spTgt spid="19">
                                            <p:txEl>
                                              <p:pRg st="4" end="4"/>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iterate type="wd">
                                    <p:tmPct val="10000"/>
                                  </p:iterate>
                                  <p:childTnLst>
                                    <p:set>
                                      <p:cBhvr>
                                        <p:cTn id="121" dur="1" fill="hold">
                                          <p:stCondLst>
                                            <p:cond delay="0"/>
                                          </p:stCondLst>
                                        </p:cTn>
                                        <p:tgtEl>
                                          <p:spTgt spid="19">
                                            <p:txEl>
                                              <p:pRg st="5" end="5"/>
                                            </p:txEl>
                                          </p:spTgt>
                                        </p:tgtEl>
                                        <p:attrNameLst>
                                          <p:attrName>style.visibility</p:attrName>
                                        </p:attrNameLst>
                                      </p:cBhvr>
                                      <p:to>
                                        <p:strVal val="visible"/>
                                      </p:to>
                                    </p:set>
                                    <p:animEffect transition="in" filter="fade">
                                      <p:cBhvr>
                                        <p:cTn id="122" dur="500"/>
                                        <p:tgtEl>
                                          <p:spTgt spid="19">
                                            <p:txEl>
                                              <p:pRg st="5" end="5"/>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iterate type="wd">
                                    <p:tmPct val="10000"/>
                                  </p:iterate>
                                  <p:childTnLst>
                                    <p:set>
                                      <p:cBhvr>
                                        <p:cTn id="126" dur="1" fill="hold">
                                          <p:stCondLst>
                                            <p:cond delay="0"/>
                                          </p:stCondLst>
                                        </p:cTn>
                                        <p:tgtEl>
                                          <p:spTgt spid="19">
                                            <p:txEl>
                                              <p:pRg st="6" end="6"/>
                                            </p:txEl>
                                          </p:spTgt>
                                        </p:tgtEl>
                                        <p:attrNameLst>
                                          <p:attrName>style.visibility</p:attrName>
                                        </p:attrNameLst>
                                      </p:cBhvr>
                                      <p:to>
                                        <p:strVal val="visible"/>
                                      </p:to>
                                    </p:set>
                                    <p:animEffect transition="in" filter="fade">
                                      <p:cBhvr>
                                        <p:cTn id="127" dur="500"/>
                                        <p:tgtEl>
                                          <p:spTgt spid="19">
                                            <p:txEl>
                                              <p:pRg st="6" end="6"/>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iterate type="wd">
                                    <p:tmPct val="10000"/>
                                  </p:iterate>
                                  <p:childTnLst>
                                    <p:set>
                                      <p:cBhvr>
                                        <p:cTn id="131" dur="1" fill="hold">
                                          <p:stCondLst>
                                            <p:cond delay="0"/>
                                          </p:stCondLst>
                                        </p:cTn>
                                        <p:tgtEl>
                                          <p:spTgt spid="19">
                                            <p:txEl>
                                              <p:pRg st="7" end="7"/>
                                            </p:txEl>
                                          </p:spTgt>
                                        </p:tgtEl>
                                        <p:attrNameLst>
                                          <p:attrName>style.visibility</p:attrName>
                                        </p:attrNameLst>
                                      </p:cBhvr>
                                      <p:to>
                                        <p:strVal val="visible"/>
                                      </p:to>
                                    </p:set>
                                    <p:animEffect transition="in" filter="fade">
                                      <p:cBhvr>
                                        <p:cTn id="132" dur="500"/>
                                        <p:tgtEl>
                                          <p:spTgt spid="19">
                                            <p:txEl>
                                              <p:pRg st="7" end="7"/>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iterate type="wd">
                                    <p:tmPct val="10000"/>
                                  </p:iterate>
                                  <p:childTnLst>
                                    <p:set>
                                      <p:cBhvr>
                                        <p:cTn id="136" dur="1" fill="hold">
                                          <p:stCondLst>
                                            <p:cond delay="0"/>
                                          </p:stCondLst>
                                        </p:cTn>
                                        <p:tgtEl>
                                          <p:spTgt spid="19">
                                            <p:txEl>
                                              <p:pRg st="8" end="8"/>
                                            </p:txEl>
                                          </p:spTgt>
                                        </p:tgtEl>
                                        <p:attrNameLst>
                                          <p:attrName>style.visibility</p:attrName>
                                        </p:attrNameLst>
                                      </p:cBhvr>
                                      <p:to>
                                        <p:strVal val="visible"/>
                                      </p:to>
                                    </p:set>
                                    <p:animEffect transition="in" filter="fade">
                                      <p:cBhvr>
                                        <p:cTn id="137" dur="500"/>
                                        <p:tgtEl>
                                          <p:spTgt spid="19">
                                            <p:txEl>
                                              <p:pRg st="8" end="8"/>
                                            </p:txEl>
                                          </p:spTgt>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iterate type="wd">
                                    <p:tmPct val="10000"/>
                                  </p:iterate>
                                  <p:childTnLst>
                                    <p:set>
                                      <p:cBhvr>
                                        <p:cTn id="141" dur="1" fill="hold">
                                          <p:stCondLst>
                                            <p:cond delay="0"/>
                                          </p:stCondLst>
                                        </p:cTn>
                                        <p:tgtEl>
                                          <p:spTgt spid="20">
                                            <p:txEl>
                                              <p:pRg st="0" end="0"/>
                                            </p:txEl>
                                          </p:spTgt>
                                        </p:tgtEl>
                                        <p:attrNameLst>
                                          <p:attrName>style.visibility</p:attrName>
                                        </p:attrNameLst>
                                      </p:cBhvr>
                                      <p:to>
                                        <p:strVal val="visible"/>
                                      </p:to>
                                    </p:set>
                                    <p:animEffect transition="in" filter="fade">
                                      <p:cBhvr>
                                        <p:cTn id="14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8" grpId="0" build="p"/>
      <p:bldP spid="19" grpId="0" build="p"/>
      <p:bldP spid="20"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71363" y="68734"/>
            <a:ext cx="8642946" cy="461665"/>
          </a:xfrm>
          <a:prstGeom prst="rect">
            <a:avLst/>
          </a:prstGeom>
          <a:noFill/>
        </p:spPr>
        <p:txBody>
          <a:bodyPr wrap="square" rtlCol="0">
            <a:spAutoFit/>
          </a:bodyPr>
          <a:lstStyle/>
          <a:p>
            <a:pPr algn="ctr"/>
            <a:r>
              <a:rPr lang="es-ES" sz="2400"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Timoteo, el segundo Pablo</a:t>
            </a:r>
          </a:p>
        </p:txBody>
      </p:sp>
      <p:sp>
        <p:nvSpPr>
          <p:cNvPr id="6" name="CuadroTexto 5"/>
          <p:cNvSpPr txBox="1"/>
          <p:nvPr/>
        </p:nvSpPr>
        <p:spPr>
          <a:xfrm>
            <a:off x="27782" y="1905506"/>
            <a:ext cx="9130109" cy="3046988"/>
          </a:xfrm>
          <a:prstGeom prst="rect">
            <a:avLst/>
          </a:prstGeom>
          <a:noFill/>
        </p:spPr>
        <p:txBody>
          <a:bodyPr wrap="square" lIns="288000" rIns="288000" rtlCol="0">
            <a:spAutoFit/>
          </a:bodyPr>
          <a:lstStyle/>
          <a:p>
            <a:pPr algn="ctr"/>
            <a:r>
              <a:rPr lang="es-ES" sz="3200" b="1" i="0" baseline="30000" dirty="0">
                <a:effectLst/>
                <a:latin typeface="PT Serif" panose="020A0603040505020204" pitchFamily="18" charset="0"/>
              </a:rPr>
              <a:t>22 </a:t>
            </a:r>
            <a:r>
              <a:rPr lang="es-ES" sz="3200" b="0" i="0" dirty="0">
                <a:effectLst/>
                <a:latin typeface="PT Serif" panose="020A0603040505020204" pitchFamily="18" charset="0"/>
              </a:rPr>
              <a:t>Pero ustedes </a:t>
            </a:r>
            <a:r>
              <a:rPr lang="es-ES" sz="3200" b="1" i="0" dirty="0">
                <a:effectLst/>
                <a:latin typeface="PT Serif" panose="020A0603040505020204" pitchFamily="18" charset="0"/>
              </a:rPr>
              <a:t>ya conocen la buena conducta </a:t>
            </a:r>
            <a:r>
              <a:rPr lang="es-ES" sz="3200" b="0" i="0" dirty="0">
                <a:effectLst/>
                <a:latin typeface="PT Serif" panose="020A0603040505020204" pitchFamily="18" charset="0"/>
              </a:rPr>
              <a:t>de Timoteo, y saben que él me ha ayudado como si fuera mi hijo. Juntos hemos anunciado la buena noticia.</a:t>
            </a:r>
          </a:p>
          <a:p>
            <a:pPr algn="ctr"/>
            <a:endParaRPr lang="es-ES" sz="3200" dirty="0">
              <a:latin typeface="PT Serif" panose="020A0603040505020204" pitchFamily="18" charset="0"/>
            </a:endParaRPr>
          </a:p>
          <a:p>
            <a:pPr algn="ctr"/>
            <a:r>
              <a:rPr lang="es-ES" sz="3200" b="0" i="0" dirty="0">
                <a:solidFill>
                  <a:srgbClr val="FFC000"/>
                </a:solidFill>
                <a:effectLst/>
                <a:latin typeface="PT Serif" panose="020A0603040505020204" pitchFamily="18" charset="0"/>
              </a:rPr>
              <a:t>Filipenses 2:22 TLA</a:t>
            </a:r>
          </a:p>
        </p:txBody>
      </p:sp>
      <p:cxnSp>
        <p:nvCxnSpPr>
          <p:cNvPr id="17" name="Conector recto 16">
            <a:extLst>
              <a:ext uri="{FF2B5EF4-FFF2-40B4-BE49-F238E27FC236}">
                <a16:creationId xmlns:a16="http://schemas.microsoft.com/office/drawing/2014/main" id="{667A6B6C-2177-476C-82BA-BB3D120D9F2A}"/>
              </a:ext>
            </a:extLst>
          </p:cNvPr>
          <p:cNvCxnSpPr>
            <a:cxnSpLocks/>
          </p:cNvCxnSpPr>
          <p:nvPr/>
        </p:nvCxnSpPr>
        <p:spPr>
          <a:xfrm flipH="1">
            <a:off x="13891" y="505575"/>
            <a:ext cx="9130109" cy="0"/>
          </a:xfrm>
          <a:prstGeom prst="line">
            <a:avLst/>
          </a:prstGeom>
          <a:ln w="63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4051581"/>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71363" y="68734"/>
            <a:ext cx="8642946" cy="461665"/>
          </a:xfrm>
          <a:prstGeom prst="rect">
            <a:avLst/>
          </a:prstGeom>
          <a:noFill/>
        </p:spPr>
        <p:txBody>
          <a:bodyPr wrap="square" rtlCol="0">
            <a:spAutoFit/>
          </a:bodyPr>
          <a:lstStyle/>
          <a:p>
            <a:pPr algn="ctr"/>
            <a:r>
              <a:rPr lang="es-ES" sz="2400"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Un ejemplo para esta generación</a:t>
            </a:r>
          </a:p>
        </p:txBody>
      </p:sp>
      <p:sp>
        <p:nvSpPr>
          <p:cNvPr id="6" name="CuadroTexto 5"/>
          <p:cNvSpPr txBox="1"/>
          <p:nvPr/>
        </p:nvSpPr>
        <p:spPr>
          <a:xfrm>
            <a:off x="27782" y="1997839"/>
            <a:ext cx="9130109" cy="2862322"/>
          </a:xfrm>
          <a:prstGeom prst="rect">
            <a:avLst/>
          </a:prstGeom>
          <a:noFill/>
        </p:spPr>
        <p:txBody>
          <a:bodyPr wrap="square" lIns="288000" rIns="288000" rtlCol="0">
            <a:spAutoFit/>
          </a:bodyPr>
          <a:lstStyle/>
          <a:p>
            <a:pPr algn="ctr"/>
            <a:r>
              <a:rPr lang="es-ES" sz="3600" b="0" i="0" dirty="0">
                <a:effectLst/>
                <a:latin typeface="PT Serif" panose="020A0603040505020204" pitchFamily="18" charset="0"/>
              </a:rPr>
              <a:t>Cuando escribe su primera carta a este líder, Pablo le llama </a:t>
            </a:r>
            <a:r>
              <a:rPr lang="es-ES" sz="3600" b="1" i="0" dirty="0">
                <a:effectLst/>
                <a:latin typeface="PT Serif" panose="020A0603040505020204" pitchFamily="18" charset="0"/>
              </a:rPr>
              <a:t>verdadero hijo en la fe </a:t>
            </a:r>
            <a:r>
              <a:rPr lang="es-ES" sz="3600" b="0" i="0" dirty="0">
                <a:effectLst/>
                <a:latin typeface="PT Serif" panose="020A0603040505020204" pitchFamily="18" charset="0"/>
              </a:rPr>
              <a:t>(1 Timoteo 1:2a). Con esto, comprueba la autenticidad de su fe y llama a la iglesia de Éfeso a seguir su ejemplo.</a:t>
            </a:r>
            <a:endParaRPr lang="es-ES" sz="3600" b="0" i="0" dirty="0">
              <a:solidFill>
                <a:srgbClr val="FFC000"/>
              </a:solidFill>
              <a:effectLst/>
              <a:latin typeface="PT Serif" panose="020A0603040505020204" pitchFamily="18" charset="0"/>
            </a:endParaRPr>
          </a:p>
        </p:txBody>
      </p:sp>
      <p:cxnSp>
        <p:nvCxnSpPr>
          <p:cNvPr id="17" name="Conector recto 16">
            <a:extLst>
              <a:ext uri="{FF2B5EF4-FFF2-40B4-BE49-F238E27FC236}">
                <a16:creationId xmlns:a16="http://schemas.microsoft.com/office/drawing/2014/main" id="{667A6B6C-2177-476C-82BA-BB3D120D9F2A}"/>
              </a:ext>
            </a:extLst>
          </p:cNvPr>
          <p:cNvCxnSpPr>
            <a:cxnSpLocks/>
          </p:cNvCxnSpPr>
          <p:nvPr/>
        </p:nvCxnSpPr>
        <p:spPr>
          <a:xfrm flipH="1">
            <a:off x="13891" y="505575"/>
            <a:ext cx="9130109" cy="0"/>
          </a:xfrm>
          <a:prstGeom prst="line">
            <a:avLst/>
          </a:prstGeom>
          <a:ln w="63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3381822"/>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71363" y="68734"/>
            <a:ext cx="8642946" cy="461665"/>
          </a:xfrm>
          <a:prstGeom prst="rect">
            <a:avLst/>
          </a:prstGeom>
          <a:noFill/>
        </p:spPr>
        <p:txBody>
          <a:bodyPr wrap="square" rtlCol="0">
            <a:spAutoFit/>
          </a:bodyPr>
          <a:lstStyle/>
          <a:p>
            <a:pPr algn="ctr"/>
            <a:r>
              <a:rPr lang="es-ES" sz="2400"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Un ejemplo para esta generación</a:t>
            </a:r>
          </a:p>
        </p:txBody>
      </p:sp>
      <p:sp>
        <p:nvSpPr>
          <p:cNvPr id="6" name="CuadroTexto 5"/>
          <p:cNvSpPr txBox="1"/>
          <p:nvPr/>
        </p:nvSpPr>
        <p:spPr>
          <a:xfrm>
            <a:off x="27782" y="1659285"/>
            <a:ext cx="9130109" cy="3539430"/>
          </a:xfrm>
          <a:prstGeom prst="rect">
            <a:avLst/>
          </a:prstGeom>
          <a:noFill/>
        </p:spPr>
        <p:txBody>
          <a:bodyPr wrap="square" lIns="288000" rIns="288000" rtlCol="0">
            <a:spAutoFit/>
          </a:bodyPr>
          <a:lstStyle/>
          <a:p>
            <a:pPr algn="ctr"/>
            <a:r>
              <a:rPr lang="es-ES" sz="3200" b="0" i="0" dirty="0">
                <a:effectLst/>
                <a:latin typeface="PT Serif" panose="020A0603040505020204" pitchFamily="18" charset="0"/>
              </a:rPr>
              <a:t>A pesar de la falta de convicciones e integridad de algunos miembros de la iglesia en Éfeso, donde fue líder por un buen tiempo, Timoteo mantuvo sus convicciones aun cuando le costara la vida. Según la tradición, sufrió el martirio en Éfeso unos treinta años después, por oponerse a la adoración de la diosa Diana. </a:t>
            </a:r>
            <a:endParaRPr lang="es-ES" sz="4000" b="0" i="0" dirty="0">
              <a:solidFill>
                <a:srgbClr val="FFC000"/>
              </a:solidFill>
              <a:effectLst/>
              <a:latin typeface="PT Serif" panose="020A0603040505020204" pitchFamily="18" charset="0"/>
            </a:endParaRPr>
          </a:p>
        </p:txBody>
      </p:sp>
      <p:cxnSp>
        <p:nvCxnSpPr>
          <p:cNvPr id="17" name="Conector recto 16">
            <a:extLst>
              <a:ext uri="{FF2B5EF4-FFF2-40B4-BE49-F238E27FC236}">
                <a16:creationId xmlns:a16="http://schemas.microsoft.com/office/drawing/2014/main" id="{667A6B6C-2177-476C-82BA-BB3D120D9F2A}"/>
              </a:ext>
            </a:extLst>
          </p:cNvPr>
          <p:cNvCxnSpPr>
            <a:cxnSpLocks/>
          </p:cNvCxnSpPr>
          <p:nvPr/>
        </p:nvCxnSpPr>
        <p:spPr>
          <a:xfrm flipH="1">
            <a:off x="13891" y="505575"/>
            <a:ext cx="9130109" cy="0"/>
          </a:xfrm>
          <a:prstGeom prst="line">
            <a:avLst/>
          </a:prstGeom>
          <a:ln w="63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7732387"/>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71363" y="68734"/>
            <a:ext cx="8642946" cy="461665"/>
          </a:xfrm>
          <a:prstGeom prst="rect">
            <a:avLst/>
          </a:prstGeom>
          <a:noFill/>
        </p:spPr>
        <p:txBody>
          <a:bodyPr wrap="square" rtlCol="0">
            <a:spAutoFit/>
          </a:bodyPr>
          <a:lstStyle/>
          <a:p>
            <a:pPr algn="ctr"/>
            <a:r>
              <a:rPr lang="es-ES" sz="2400"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Un ejemplo para esta generación</a:t>
            </a:r>
          </a:p>
        </p:txBody>
      </p:sp>
      <p:sp>
        <p:nvSpPr>
          <p:cNvPr id="6" name="CuadroTexto 5"/>
          <p:cNvSpPr txBox="1"/>
          <p:nvPr/>
        </p:nvSpPr>
        <p:spPr>
          <a:xfrm>
            <a:off x="27782" y="797511"/>
            <a:ext cx="9130109" cy="5262979"/>
          </a:xfrm>
          <a:prstGeom prst="rect">
            <a:avLst/>
          </a:prstGeom>
          <a:noFill/>
        </p:spPr>
        <p:txBody>
          <a:bodyPr wrap="square" lIns="288000" rIns="288000" rtlCol="0">
            <a:spAutoFit/>
          </a:bodyPr>
          <a:lstStyle/>
          <a:p>
            <a:pPr algn="ctr"/>
            <a:r>
              <a:rPr lang="es-ES" sz="2800" b="0" i="0" dirty="0">
                <a:effectLst/>
                <a:latin typeface="PT Serif" panose="020A0603040505020204" pitchFamily="18" charset="0"/>
              </a:rPr>
              <a:t>Timoteo vivió de forma extraordinaria. </a:t>
            </a:r>
            <a:r>
              <a:rPr lang="es-ES" sz="2800" b="1" i="0" dirty="0">
                <a:effectLst/>
                <a:latin typeface="PT Serif" panose="020A0603040505020204" pitchFamily="18" charset="0"/>
              </a:rPr>
              <a:t>Su cuadro familiar no fue una limitación para ser instrumento del Señor, ni una excusa para no tener carácter. </a:t>
            </a:r>
            <a:r>
              <a:rPr lang="es-ES" sz="2800" b="1" i="0" dirty="0">
                <a:solidFill>
                  <a:srgbClr val="FFC000"/>
                </a:solidFill>
                <a:effectLst/>
                <a:latin typeface="PT Serif" panose="020A0603040505020204" pitchFamily="18" charset="0"/>
              </a:rPr>
              <a:t>Su corta edad tampoco </a:t>
            </a:r>
            <a:r>
              <a:rPr lang="es-ES" sz="2800" b="0" i="0" dirty="0">
                <a:effectLst/>
                <a:latin typeface="PT Serif" panose="020A0603040505020204" pitchFamily="18" charset="0"/>
              </a:rPr>
              <a:t>fue justificación para no ser comprometido. </a:t>
            </a:r>
          </a:p>
          <a:p>
            <a:pPr algn="ctr"/>
            <a:endParaRPr lang="es-ES" sz="2800" dirty="0">
              <a:latin typeface="PT Serif" panose="020A0603040505020204" pitchFamily="18" charset="0"/>
            </a:endParaRPr>
          </a:p>
          <a:p>
            <a:pPr algn="ctr"/>
            <a:r>
              <a:rPr lang="es-ES" sz="2800" b="0" i="0" dirty="0">
                <a:effectLst/>
                <a:latin typeface="PT Serif" panose="020A0603040505020204" pitchFamily="18" charset="0"/>
              </a:rPr>
              <a:t>Así, este hombre nos recuerda que </a:t>
            </a:r>
            <a:r>
              <a:rPr lang="es-ES" sz="2800" b="1" i="0" dirty="0">
                <a:solidFill>
                  <a:srgbClr val="FFC000"/>
                </a:solidFill>
                <a:effectLst/>
                <a:latin typeface="PT Serif" panose="020A0603040505020204" pitchFamily="18" charset="0"/>
              </a:rPr>
              <a:t>Dios llama</a:t>
            </a:r>
            <a:r>
              <a:rPr lang="es-ES" sz="2800" b="0" i="0" dirty="0">
                <a:effectLst/>
                <a:latin typeface="PT Serif" panose="020A0603040505020204" pitchFamily="18" charset="0"/>
              </a:rPr>
              <a:t> a personas de todo contexto para hacerlas partícipes de su reino y de la extensión de éste. Como Timoteo, </a:t>
            </a:r>
            <a:r>
              <a:rPr lang="es-ES" sz="2800" b="1" i="0" dirty="0">
                <a:effectLst/>
                <a:latin typeface="PT Serif" panose="020A0603040505020204" pitchFamily="18" charset="0"/>
              </a:rPr>
              <a:t>tú también puedes ser usado por Dios para la edificación de su pueblo y la salvación de los perdidos. </a:t>
            </a:r>
            <a:endParaRPr lang="es-ES" sz="3600" b="1" i="0" dirty="0">
              <a:solidFill>
                <a:srgbClr val="FFC000"/>
              </a:solidFill>
              <a:effectLst/>
              <a:latin typeface="PT Serif" panose="020A0603040505020204" pitchFamily="18" charset="0"/>
            </a:endParaRPr>
          </a:p>
        </p:txBody>
      </p:sp>
      <p:cxnSp>
        <p:nvCxnSpPr>
          <p:cNvPr id="17" name="Conector recto 16">
            <a:extLst>
              <a:ext uri="{FF2B5EF4-FFF2-40B4-BE49-F238E27FC236}">
                <a16:creationId xmlns:a16="http://schemas.microsoft.com/office/drawing/2014/main" id="{667A6B6C-2177-476C-82BA-BB3D120D9F2A}"/>
              </a:ext>
            </a:extLst>
          </p:cNvPr>
          <p:cNvCxnSpPr>
            <a:cxnSpLocks/>
          </p:cNvCxnSpPr>
          <p:nvPr/>
        </p:nvCxnSpPr>
        <p:spPr>
          <a:xfrm flipH="1">
            <a:off x="13891" y="505575"/>
            <a:ext cx="9130109" cy="0"/>
          </a:xfrm>
          <a:prstGeom prst="line">
            <a:avLst/>
          </a:prstGeom>
          <a:ln w="63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6937588"/>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71363" y="68734"/>
            <a:ext cx="8642946" cy="461665"/>
          </a:xfrm>
          <a:prstGeom prst="rect">
            <a:avLst/>
          </a:prstGeom>
          <a:noFill/>
        </p:spPr>
        <p:txBody>
          <a:bodyPr wrap="square" rtlCol="0">
            <a:spAutoFit/>
          </a:bodyPr>
          <a:lstStyle/>
          <a:p>
            <a:pPr algn="ctr"/>
            <a:r>
              <a:rPr lang="es-ES" sz="2400"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Pablo entregando el relevo </a:t>
            </a:r>
            <a:r>
              <a:rPr lang="es-ES" sz="2400" b="0" i="0" dirty="0">
                <a:effectLst/>
                <a:latin typeface="PT Serif" panose="020A0603040505020204" pitchFamily="18" charset="0"/>
              </a:rPr>
              <a:t>2 Timoteo 4:7-8</a:t>
            </a:r>
          </a:p>
        </p:txBody>
      </p:sp>
      <p:sp>
        <p:nvSpPr>
          <p:cNvPr id="6" name="CuadroTexto 5"/>
          <p:cNvSpPr txBox="1"/>
          <p:nvPr/>
        </p:nvSpPr>
        <p:spPr>
          <a:xfrm>
            <a:off x="27782" y="1536174"/>
            <a:ext cx="9130109" cy="3785652"/>
          </a:xfrm>
          <a:prstGeom prst="rect">
            <a:avLst/>
          </a:prstGeom>
          <a:noFill/>
        </p:spPr>
        <p:txBody>
          <a:bodyPr wrap="square" lIns="288000" rIns="288000" rtlCol="0">
            <a:spAutoFit/>
          </a:bodyPr>
          <a:lstStyle/>
          <a:p>
            <a:pPr algn="ctr"/>
            <a:r>
              <a:rPr lang="es-ES" sz="4000" b="0" i="0" dirty="0">
                <a:effectLst/>
                <a:latin typeface="PT Serif" panose="020A0603040505020204" pitchFamily="18" charset="0"/>
              </a:rPr>
              <a:t>He peleado la buena batalla, he acabado la carrera, he guardado la fe.</a:t>
            </a:r>
          </a:p>
          <a:p>
            <a:pPr algn="ctr"/>
            <a:endParaRPr lang="es-ES" sz="3200" b="0" i="0" dirty="0">
              <a:effectLst/>
              <a:latin typeface="PT Serif" panose="020A0603040505020204" pitchFamily="18" charset="0"/>
            </a:endParaRPr>
          </a:p>
          <a:p>
            <a:pPr algn="ctr"/>
            <a:r>
              <a:rPr lang="es-ES" sz="3200" b="0" i="0" dirty="0">
                <a:effectLst/>
                <a:latin typeface="PT Serif" panose="020A0603040505020204" pitchFamily="18" charset="0"/>
              </a:rPr>
              <a:t>Por lo demás, me está guardada la corona de justicia, la cual me dará el Señor, juez justo, en aquel día; y no sólo a mí, sino también a todos los que aman su venida.</a:t>
            </a:r>
            <a:endParaRPr lang="es-ES" sz="4000" b="0" i="0" dirty="0">
              <a:solidFill>
                <a:srgbClr val="FFC000"/>
              </a:solidFill>
              <a:effectLst/>
              <a:latin typeface="PT Serif" panose="020A0603040505020204" pitchFamily="18" charset="0"/>
            </a:endParaRPr>
          </a:p>
        </p:txBody>
      </p:sp>
      <p:cxnSp>
        <p:nvCxnSpPr>
          <p:cNvPr id="17" name="Conector recto 16">
            <a:extLst>
              <a:ext uri="{FF2B5EF4-FFF2-40B4-BE49-F238E27FC236}">
                <a16:creationId xmlns:a16="http://schemas.microsoft.com/office/drawing/2014/main" id="{667A6B6C-2177-476C-82BA-BB3D120D9F2A}"/>
              </a:ext>
            </a:extLst>
          </p:cNvPr>
          <p:cNvCxnSpPr>
            <a:cxnSpLocks/>
          </p:cNvCxnSpPr>
          <p:nvPr/>
        </p:nvCxnSpPr>
        <p:spPr>
          <a:xfrm flipH="1">
            <a:off x="13891" y="505575"/>
            <a:ext cx="9130109" cy="0"/>
          </a:xfrm>
          <a:prstGeom prst="line">
            <a:avLst/>
          </a:prstGeom>
          <a:ln w="63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1177976"/>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309219" y="4109582"/>
            <a:ext cx="3233578" cy="646331"/>
          </a:xfrm>
          <a:prstGeom prst="rect">
            <a:avLst/>
          </a:prstGeom>
          <a:noFill/>
        </p:spPr>
        <p:txBody>
          <a:bodyPr wrap="none" rtlCol="0">
            <a:spAutoFit/>
          </a:bodyPr>
          <a:lstStyle/>
          <a:p>
            <a:pPr algn="ctr"/>
            <a:r>
              <a:rPr lang="es-PY" sz="3600"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legado - relevo</a:t>
            </a:r>
          </a:p>
        </p:txBody>
      </p:sp>
      <p:cxnSp>
        <p:nvCxnSpPr>
          <p:cNvPr id="12" name="Conector recto 11"/>
          <p:cNvCxnSpPr>
            <a:cxnSpLocks/>
          </p:cNvCxnSpPr>
          <p:nvPr/>
        </p:nvCxnSpPr>
        <p:spPr>
          <a:xfrm flipH="1">
            <a:off x="454381" y="4935915"/>
            <a:ext cx="2884096" cy="0"/>
          </a:xfrm>
          <a:prstGeom prst="line">
            <a:avLst/>
          </a:prstGeom>
          <a:ln>
            <a:solidFill>
              <a:schemeClr val="bg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1" name="CuadroTexto 10">
            <a:extLst>
              <a:ext uri="{FF2B5EF4-FFF2-40B4-BE49-F238E27FC236}">
                <a16:creationId xmlns:a16="http://schemas.microsoft.com/office/drawing/2014/main" id="{7470BFA6-7825-4996-8ADD-9E2C611288F7}"/>
              </a:ext>
            </a:extLst>
          </p:cNvPr>
          <p:cNvSpPr txBox="1"/>
          <p:nvPr/>
        </p:nvSpPr>
        <p:spPr>
          <a:xfrm>
            <a:off x="1003158" y="5104023"/>
            <a:ext cx="1946367" cy="400110"/>
          </a:xfrm>
          <a:prstGeom prst="rect">
            <a:avLst/>
          </a:prstGeom>
          <a:noFill/>
        </p:spPr>
        <p:txBody>
          <a:bodyPr wrap="none" rtlCol="0">
            <a:spAutoFit/>
          </a:bodyPr>
          <a:lstStyle/>
          <a:p>
            <a:pPr algn="r"/>
            <a:r>
              <a:rPr lang="es-ES" sz="2000" dirty="0">
                <a:solidFill>
                  <a:schemeClr val="tx1">
                    <a:lumMod val="75000"/>
                  </a:schemeClr>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Dios te bendiga</a:t>
            </a:r>
          </a:p>
        </p:txBody>
      </p:sp>
    </p:spTree>
    <p:extLst>
      <p:ext uri="{BB962C8B-B14F-4D97-AF65-F5344CB8AC3E}">
        <p14:creationId xmlns:p14="http://schemas.microsoft.com/office/powerpoint/2010/main" val="397727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754601" y="838548"/>
            <a:ext cx="7830106" cy="5180905"/>
          </a:xfrm>
          <a:prstGeom prst="rect">
            <a:avLst/>
          </a:prstGeom>
          <a:noFill/>
        </p:spPr>
        <p:txBody>
          <a:bodyPr wrap="square" lIns="288000" rIns="288000" rtlCol="0">
            <a:spAutoFit/>
          </a:bodyPr>
          <a:lstStyle/>
          <a:p>
            <a:pPr algn="ctr"/>
            <a:r>
              <a:rPr lang="es-ES" sz="3200"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Y vosotros, padres, no provoquéis a ira a vuestros hijos, sino criadlos en disciplina y amonestación del Señor. </a:t>
            </a:r>
            <a:r>
              <a:rPr lang="es-ES" sz="3200" baseline="30000" dirty="0">
                <a:solidFill>
                  <a:schemeClr val="tx1">
                    <a:lumMod val="65000"/>
                  </a:schemeClr>
                </a:solidFill>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RV1960</a:t>
            </a:r>
          </a:p>
          <a:p>
            <a:pPr algn="ctr"/>
            <a:endParaRPr lang="es-ES" sz="3200" baseline="30000" dirty="0">
              <a:solidFill>
                <a:schemeClr val="tx1">
                  <a:lumMod val="65000"/>
                </a:schemeClr>
              </a:solidFill>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endParaRPr>
          </a:p>
          <a:p>
            <a:pPr algn="ctr"/>
            <a:r>
              <a:rPr lang="es-ES" sz="3200"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Padres, no hagan enojar a sus hijos con la forma en que los tratan. Más bien, críenlos con la disciplina e instrucción que proviene del Señor. </a:t>
            </a:r>
            <a:r>
              <a:rPr lang="es-ES" sz="3200" baseline="30000" dirty="0">
                <a:solidFill>
                  <a:schemeClr val="tx1">
                    <a:lumMod val="65000"/>
                  </a:schemeClr>
                </a:solidFill>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NTV</a:t>
            </a:r>
          </a:p>
          <a:p>
            <a:pPr algn="ctr"/>
            <a:endParaRPr lang="es-ES" sz="3200" baseline="30000" dirty="0">
              <a:solidFill>
                <a:schemeClr val="tx1">
                  <a:lumMod val="65000"/>
                </a:schemeClr>
              </a:solidFill>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endParaRPr>
          </a:p>
          <a:p>
            <a:pPr algn="ctr"/>
            <a:r>
              <a:rPr lang="es-ES" sz="3200"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Más bien edúquenlos y denles enseñanzas cristianas. </a:t>
            </a:r>
            <a:r>
              <a:rPr lang="es-ES" sz="3200" baseline="30000" dirty="0">
                <a:solidFill>
                  <a:schemeClr val="tx1">
                    <a:lumMod val="65000"/>
                  </a:schemeClr>
                </a:solidFill>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TLA</a:t>
            </a:r>
          </a:p>
        </p:txBody>
      </p:sp>
      <p:cxnSp>
        <p:nvCxnSpPr>
          <p:cNvPr id="17" name="Conector recto 16">
            <a:extLst>
              <a:ext uri="{FF2B5EF4-FFF2-40B4-BE49-F238E27FC236}">
                <a16:creationId xmlns:a16="http://schemas.microsoft.com/office/drawing/2014/main" id="{667A6B6C-2177-476C-82BA-BB3D120D9F2A}"/>
              </a:ext>
            </a:extLst>
          </p:cNvPr>
          <p:cNvCxnSpPr>
            <a:cxnSpLocks/>
          </p:cNvCxnSpPr>
          <p:nvPr/>
        </p:nvCxnSpPr>
        <p:spPr>
          <a:xfrm flipH="1">
            <a:off x="13891" y="505575"/>
            <a:ext cx="9130109" cy="0"/>
          </a:xfrm>
          <a:prstGeom prst="line">
            <a:avLst/>
          </a:prstGeom>
          <a:ln w="63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94D09797-A7D4-47BA-B02F-B362CF4EB400}"/>
              </a:ext>
            </a:extLst>
          </p:cNvPr>
          <p:cNvSpPr txBox="1"/>
          <p:nvPr/>
        </p:nvSpPr>
        <p:spPr>
          <a:xfrm>
            <a:off x="-8389" y="98711"/>
            <a:ext cx="9130109" cy="369332"/>
          </a:xfrm>
          <a:prstGeom prst="rect">
            <a:avLst/>
          </a:prstGeom>
          <a:noFill/>
        </p:spPr>
        <p:txBody>
          <a:bodyPr wrap="square" lIns="288000" rIns="288000" rtlCol="0">
            <a:spAutoFit/>
          </a:bodyPr>
          <a:lstStyle/>
          <a:p>
            <a:pPr algn="ctr"/>
            <a:r>
              <a:rPr lang="es-ES" b="1"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Efesios 6:4</a:t>
            </a:r>
            <a:endParaRPr lang="es-ES" sz="1100"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1158765049"/>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13890" y="366623"/>
            <a:ext cx="9130109" cy="6124754"/>
          </a:xfrm>
          <a:prstGeom prst="rect">
            <a:avLst/>
          </a:prstGeom>
          <a:noFill/>
        </p:spPr>
        <p:txBody>
          <a:bodyPr wrap="square" lIns="288000" rIns="288000" rtlCol="0">
            <a:spAutoFit/>
          </a:bodyPr>
          <a:lstStyle/>
          <a:p>
            <a:pPr algn="ctr"/>
            <a:r>
              <a:rPr lang="es-ES" sz="2800" dirty="0">
                <a:solidFill>
                  <a:srgbClr val="FFFF00"/>
                </a:solidFill>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Sin duda para muchos hijos este versículo les saca una sonrisa y un motivo para rechazar la disciplina de sus padres</a:t>
            </a:r>
            <a:r>
              <a:rPr lang="es-ES" sz="2800"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 pero el segundo párrafo del versículo manda a los padres a criar con la </a:t>
            </a:r>
            <a:r>
              <a:rPr lang="es-ES" sz="28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disciplina y las instrucciones que vienen de Dios</a:t>
            </a:r>
            <a:r>
              <a:rPr lang="es-ES" sz="2800"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 basadas en sus Palabras, bajo los preceptos de Dios como honrar, obedecer, servir, colaborar, ordenar, y muchos otros mandamientos, </a:t>
            </a:r>
            <a:r>
              <a:rPr lang="es-ES" sz="2800" dirty="0">
                <a:solidFill>
                  <a:srgbClr val="FFFF00"/>
                </a:solidFill>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no por la idea que tenga los padres, sino por los preceptos que Dios ha dejado en su Palabra.</a:t>
            </a:r>
          </a:p>
          <a:p>
            <a:pPr algn="ctr"/>
            <a:r>
              <a:rPr lang="es-ES" sz="28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No se trata de que los padres deben castigar y corregir a sus hijos como si fuesen un cuartel militar</a:t>
            </a:r>
            <a:r>
              <a:rPr lang="es-ES" sz="2800"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 de manera desquiciada, déspota, el hogar no debe sentirse como una fortaleza militar donde el papá y la mamá son los generales que castigan a sus hijos porque les plazca.</a:t>
            </a:r>
          </a:p>
        </p:txBody>
      </p:sp>
      <p:cxnSp>
        <p:nvCxnSpPr>
          <p:cNvPr id="17" name="Conector recto 16">
            <a:extLst>
              <a:ext uri="{FF2B5EF4-FFF2-40B4-BE49-F238E27FC236}">
                <a16:creationId xmlns:a16="http://schemas.microsoft.com/office/drawing/2014/main" id="{667A6B6C-2177-476C-82BA-BB3D120D9F2A}"/>
              </a:ext>
            </a:extLst>
          </p:cNvPr>
          <p:cNvCxnSpPr>
            <a:cxnSpLocks/>
          </p:cNvCxnSpPr>
          <p:nvPr/>
        </p:nvCxnSpPr>
        <p:spPr>
          <a:xfrm flipH="1">
            <a:off x="13891" y="422993"/>
            <a:ext cx="9130109" cy="0"/>
          </a:xfrm>
          <a:prstGeom prst="line">
            <a:avLst/>
          </a:prstGeom>
          <a:ln w="63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94D09797-A7D4-47BA-B02F-B362CF4EB400}"/>
              </a:ext>
            </a:extLst>
          </p:cNvPr>
          <p:cNvSpPr txBox="1"/>
          <p:nvPr/>
        </p:nvSpPr>
        <p:spPr>
          <a:xfrm>
            <a:off x="-8389" y="68734"/>
            <a:ext cx="9130109" cy="369332"/>
          </a:xfrm>
          <a:prstGeom prst="rect">
            <a:avLst/>
          </a:prstGeom>
          <a:noFill/>
        </p:spPr>
        <p:txBody>
          <a:bodyPr wrap="square" lIns="288000" rIns="288000" rtlCol="0">
            <a:spAutoFit/>
          </a:bodyPr>
          <a:lstStyle/>
          <a:p>
            <a:pPr algn="ctr"/>
            <a:r>
              <a:rPr lang="es-ES" b="1"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Efesios 6:4</a:t>
            </a:r>
            <a:endParaRPr lang="es-ES" sz="1100"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3542718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13890" y="366623"/>
            <a:ext cx="9130109" cy="6124754"/>
          </a:xfrm>
          <a:prstGeom prst="rect">
            <a:avLst/>
          </a:prstGeom>
          <a:noFill/>
        </p:spPr>
        <p:txBody>
          <a:bodyPr wrap="square" lIns="288000" rIns="288000" rtlCol="0">
            <a:spAutoFit/>
          </a:bodyPr>
          <a:lstStyle/>
          <a:p>
            <a:pPr algn="ctr"/>
            <a:r>
              <a:rPr lang="es-ES" sz="28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La disciplina es buena, trae corrección, traer límites sanos, trae fortaleza y madurez</a:t>
            </a:r>
            <a:r>
              <a:rPr lang="es-ES" sz="2800"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 y el incumplimiento del mismo puede traer castigo, y este se genera cuando no se cumple la disciplina y las instrucciones dadas en el Señor, no se trata de disciplinar a los hijos por los gustos de la padres, sino </a:t>
            </a:r>
            <a:r>
              <a:rPr lang="es-ES" sz="28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disciplinarlos para formarlos</a:t>
            </a:r>
            <a:r>
              <a:rPr lang="es-ES" sz="2800"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a:t>
            </a:r>
          </a:p>
          <a:p>
            <a:pPr algn="ctr"/>
            <a:endParaRPr lang="es-ES" sz="2800"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endParaRPr>
          </a:p>
          <a:p>
            <a:pPr algn="ctr"/>
            <a:r>
              <a:rPr lang="es-ES" sz="2800"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Los padres que no castigan a sus hijos ante las desobediencias y deshonres </a:t>
            </a:r>
            <a:r>
              <a:rPr lang="es-ES" sz="2800" b="1" dirty="0">
                <a:solidFill>
                  <a:srgbClr val="FFFF00"/>
                </a:solidFill>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crecerán incorregibles y rebeldes</a:t>
            </a:r>
            <a:r>
              <a:rPr lang="es-ES" sz="2800"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 no solo será dentro de la casa y el hogar, sino será ante los amigos y la sociedad que lo rodea, en el estudio, trabajo, y su próxima familia, un hijo indisciplinado es un verdadero dolor de cabeza de adulto.</a:t>
            </a:r>
          </a:p>
        </p:txBody>
      </p:sp>
      <p:cxnSp>
        <p:nvCxnSpPr>
          <p:cNvPr id="17" name="Conector recto 16">
            <a:extLst>
              <a:ext uri="{FF2B5EF4-FFF2-40B4-BE49-F238E27FC236}">
                <a16:creationId xmlns:a16="http://schemas.microsoft.com/office/drawing/2014/main" id="{667A6B6C-2177-476C-82BA-BB3D120D9F2A}"/>
              </a:ext>
            </a:extLst>
          </p:cNvPr>
          <p:cNvCxnSpPr>
            <a:cxnSpLocks/>
          </p:cNvCxnSpPr>
          <p:nvPr/>
        </p:nvCxnSpPr>
        <p:spPr>
          <a:xfrm flipH="1">
            <a:off x="13891" y="422993"/>
            <a:ext cx="9130109" cy="0"/>
          </a:xfrm>
          <a:prstGeom prst="line">
            <a:avLst/>
          </a:prstGeom>
          <a:ln w="63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94D09797-A7D4-47BA-B02F-B362CF4EB400}"/>
              </a:ext>
            </a:extLst>
          </p:cNvPr>
          <p:cNvSpPr txBox="1"/>
          <p:nvPr/>
        </p:nvSpPr>
        <p:spPr>
          <a:xfrm>
            <a:off x="-8389" y="68734"/>
            <a:ext cx="9130109" cy="369332"/>
          </a:xfrm>
          <a:prstGeom prst="rect">
            <a:avLst/>
          </a:prstGeom>
          <a:noFill/>
        </p:spPr>
        <p:txBody>
          <a:bodyPr wrap="square" lIns="288000" rIns="288000" rtlCol="0">
            <a:spAutoFit/>
          </a:bodyPr>
          <a:lstStyle/>
          <a:p>
            <a:pPr algn="ctr"/>
            <a:r>
              <a:rPr lang="es-ES" b="1"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Efesios 6:4</a:t>
            </a:r>
            <a:endParaRPr lang="es-ES" sz="1100"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12436989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13890" y="382012"/>
            <a:ext cx="9130109" cy="6093976"/>
          </a:xfrm>
          <a:prstGeom prst="rect">
            <a:avLst/>
          </a:prstGeom>
          <a:noFill/>
        </p:spPr>
        <p:txBody>
          <a:bodyPr wrap="square" lIns="288000" rIns="288000" rtlCol="0">
            <a:spAutoFit/>
          </a:bodyPr>
          <a:lstStyle/>
          <a:p>
            <a:pPr algn="ctr"/>
            <a:r>
              <a:rPr lang="es-ES" sz="2600" b="1" dirty="0">
                <a:solidFill>
                  <a:srgbClr val="FFFF00"/>
                </a:solidFill>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Los indisciplinados crecen de una manera tal que traen muchos problemas por donde estén</a:t>
            </a:r>
            <a:r>
              <a:rPr lang="es-ES" sz="2600"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 </a:t>
            </a:r>
            <a:r>
              <a:rPr lang="es-ES" sz="26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ya que siempre han logrado lo que quieren</a:t>
            </a:r>
            <a:r>
              <a:rPr lang="es-ES" sz="2600"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 y de niños y adolescentes, </a:t>
            </a:r>
            <a:r>
              <a:rPr lang="es-ES" sz="26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no siempre lo que queremos pueden ser buenos para nosotros</a:t>
            </a:r>
            <a:r>
              <a:rPr lang="es-ES" sz="2600"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 nuestros padres ven mucho más allá de lo que podamos ver y es muy importante escuchar sus instrucciones.</a:t>
            </a:r>
          </a:p>
          <a:p>
            <a:pPr algn="ctr"/>
            <a:r>
              <a:rPr lang="es-ES" sz="2600" b="1" dirty="0">
                <a:solidFill>
                  <a:srgbClr val="FFFF00"/>
                </a:solidFill>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Los hijos que no fueron disciplinados en sus hogares generarán muchos conflictos con su ambiente</a:t>
            </a:r>
            <a:r>
              <a:rPr lang="es-ES" sz="2600"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 sea de amistad, familiar, social, un futuro esposo y padre a la vez indisciplinado, inmaduro generará un conflicto tan grande en su matrimonio que mantenerlo firme será todo un desafío, </a:t>
            </a:r>
            <a:r>
              <a:rPr lang="es-ES" sz="2600" b="1" dirty="0">
                <a:solidFill>
                  <a:srgbClr val="FFFF00"/>
                </a:solidFill>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muchos hogares son el reflejo de lo que fueron los hogares de sus padres</a:t>
            </a:r>
            <a:r>
              <a:rPr lang="es-ES" sz="2600"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 por ello es muy importante que como padres sepamos que estamos formando a futuras personas que se parecerán a nosotros.</a:t>
            </a:r>
          </a:p>
        </p:txBody>
      </p:sp>
      <p:cxnSp>
        <p:nvCxnSpPr>
          <p:cNvPr id="17" name="Conector recto 16">
            <a:extLst>
              <a:ext uri="{FF2B5EF4-FFF2-40B4-BE49-F238E27FC236}">
                <a16:creationId xmlns:a16="http://schemas.microsoft.com/office/drawing/2014/main" id="{667A6B6C-2177-476C-82BA-BB3D120D9F2A}"/>
              </a:ext>
            </a:extLst>
          </p:cNvPr>
          <p:cNvCxnSpPr>
            <a:cxnSpLocks/>
          </p:cNvCxnSpPr>
          <p:nvPr/>
        </p:nvCxnSpPr>
        <p:spPr>
          <a:xfrm flipH="1">
            <a:off x="13891" y="422993"/>
            <a:ext cx="9130109" cy="0"/>
          </a:xfrm>
          <a:prstGeom prst="line">
            <a:avLst/>
          </a:prstGeom>
          <a:ln w="63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94D09797-A7D4-47BA-B02F-B362CF4EB400}"/>
              </a:ext>
            </a:extLst>
          </p:cNvPr>
          <p:cNvSpPr txBox="1"/>
          <p:nvPr/>
        </p:nvSpPr>
        <p:spPr>
          <a:xfrm>
            <a:off x="-8389" y="68734"/>
            <a:ext cx="9130109" cy="369332"/>
          </a:xfrm>
          <a:prstGeom prst="rect">
            <a:avLst/>
          </a:prstGeom>
          <a:noFill/>
        </p:spPr>
        <p:txBody>
          <a:bodyPr wrap="square" lIns="288000" rIns="288000" rtlCol="0">
            <a:spAutoFit/>
          </a:bodyPr>
          <a:lstStyle/>
          <a:p>
            <a:pPr algn="ctr"/>
            <a:r>
              <a:rPr lang="es-ES" b="1"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Efesios 6:4</a:t>
            </a:r>
            <a:endParaRPr lang="es-ES" sz="1100"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12976047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13890" y="582067"/>
            <a:ext cx="9130109" cy="5693866"/>
          </a:xfrm>
          <a:prstGeom prst="rect">
            <a:avLst/>
          </a:prstGeom>
          <a:noFill/>
        </p:spPr>
        <p:txBody>
          <a:bodyPr wrap="square" lIns="288000" rIns="288000" rtlCol="0">
            <a:spAutoFit/>
          </a:bodyPr>
          <a:lstStyle/>
          <a:p>
            <a:pPr algn="ctr"/>
            <a:r>
              <a:rPr lang="es-ES" sz="2800"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Los hijos </a:t>
            </a:r>
            <a:r>
              <a:rPr lang="es-ES" sz="28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no son nuestros objetos de manipulación, ni de desquite</a:t>
            </a:r>
            <a:r>
              <a:rPr lang="es-ES" sz="2800"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 no uses a tus hijos para manipular a tu pareja, parientes, amigos y hermanos, no uses a tus hijos derramar tu rabia e ira, corrígelo, disciplínalos y edúcalos con amor según los mandamientos del Señor.</a:t>
            </a:r>
          </a:p>
          <a:p>
            <a:pPr algn="ctr"/>
            <a:r>
              <a:rPr lang="es-ES" sz="2800" b="1" dirty="0">
                <a:solidFill>
                  <a:srgbClr val="FFFF00"/>
                </a:solidFill>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Un castigo sin disciplina, sólo es un desquite, y sembrará rencor y odio en los hijos hacia los padres</a:t>
            </a:r>
            <a:r>
              <a:rPr lang="es-ES" sz="2800"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 pero una disciplina que enseña, aunque duela en el momento será de gran bendición para el crecimiento y madurez de los hijos.</a:t>
            </a:r>
          </a:p>
          <a:p>
            <a:pPr algn="ctr"/>
            <a:endParaRPr lang="es-ES" sz="2800"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endParaRPr>
          </a:p>
          <a:p>
            <a:pPr algn="ctr"/>
            <a:r>
              <a:rPr lang="es-ES" sz="2800"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En Proverbios 3:12 encontramos </a:t>
            </a:r>
            <a:r>
              <a:rPr lang="es-ES" sz="28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“Porque Jehová al que ama castiga, Como el padre al hijo a quien quiere”</a:t>
            </a:r>
          </a:p>
        </p:txBody>
      </p:sp>
      <p:cxnSp>
        <p:nvCxnSpPr>
          <p:cNvPr id="17" name="Conector recto 16">
            <a:extLst>
              <a:ext uri="{FF2B5EF4-FFF2-40B4-BE49-F238E27FC236}">
                <a16:creationId xmlns:a16="http://schemas.microsoft.com/office/drawing/2014/main" id="{667A6B6C-2177-476C-82BA-BB3D120D9F2A}"/>
              </a:ext>
            </a:extLst>
          </p:cNvPr>
          <p:cNvCxnSpPr>
            <a:cxnSpLocks/>
          </p:cNvCxnSpPr>
          <p:nvPr/>
        </p:nvCxnSpPr>
        <p:spPr>
          <a:xfrm flipH="1">
            <a:off x="13891" y="422993"/>
            <a:ext cx="9130109" cy="0"/>
          </a:xfrm>
          <a:prstGeom prst="line">
            <a:avLst/>
          </a:prstGeom>
          <a:ln w="63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94D09797-A7D4-47BA-B02F-B362CF4EB400}"/>
              </a:ext>
            </a:extLst>
          </p:cNvPr>
          <p:cNvSpPr txBox="1"/>
          <p:nvPr/>
        </p:nvSpPr>
        <p:spPr>
          <a:xfrm>
            <a:off x="-8389" y="68734"/>
            <a:ext cx="9130109" cy="369332"/>
          </a:xfrm>
          <a:prstGeom prst="rect">
            <a:avLst/>
          </a:prstGeom>
          <a:noFill/>
        </p:spPr>
        <p:txBody>
          <a:bodyPr wrap="square" lIns="288000" rIns="288000" rtlCol="0">
            <a:spAutoFit/>
          </a:bodyPr>
          <a:lstStyle/>
          <a:p>
            <a:pPr algn="ctr"/>
            <a:r>
              <a:rPr lang="es-ES" b="1"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Efesios 6:4</a:t>
            </a:r>
            <a:endParaRPr lang="es-ES" sz="1100"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42665479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Conector recto 16">
            <a:extLst>
              <a:ext uri="{FF2B5EF4-FFF2-40B4-BE49-F238E27FC236}">
                <a16:creationId xmlns:a16="http://schemas.microsoft.com/office/drawing/2014/main" id="{667A6B6C-2177-476C-82BA-BB3D120D9F2A}"/>
              </a:ext>
            </a:extLst>
          </p:cNvPr>
          <p:cNvCxnSpPr>
            <a:cxnSpLocks/>
          </p:cNvCxnSpPr>
          <p:nvPr/>
        </p:nvCxnSpPr>
        <p:spPr>
          <a:xfrm flipH="1">
            <a:off x="13891" y="505575"/>
            <a:ext cx="9130109" cy="0"/>
          </a:xfrm>
          <a:prstGeom prst="line">
            <a:avLst/>
          </a:prstGeom>
          <a:ln w="63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94D09797-A7D4-47BA-B02F-B362CF4EB400}"/>
              </a:ext>
            </a:extLst>
          </p:cNvPr>
          <p:cNvSpPr txBox="1"/>
          <p:nvPr/>
        </p:nvSpPr>
        <p:spPr>
          <a:xfrm>
            <a:off x="-8389" y="98711"/>
            <a:ext cx="9130109" cy="369332"/>
          </a:xfrm>
          <a:prstGeom prst="rect">
            <a:avLst/>
          </a:prstGeom>
          <a:noFill/>
        </p:spPr>
        <p:txBody>
          <a:bodyPr wrap="square" lIns="288000" rIns="288000" rtlCol="0">
            <a:spAutoFit/>
          </a:bodyPr>
          <a:lstStyle/>
          <a:p>
            <a:pPr algn="ctr"/>
            <a:r>
              <a:rPr lang="es-ES" b="1"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rPr>
              <a:t>Efesios 6:4</a:t>
            </a:r>
            <a:endParaRPr lang="es-ES" sz="1100" dirty="0">
              <a:solidFill>
                <a:srgbClr val="FFC000"/>
              </a:solidFill>
              <a:effectLst>
                <a:outerShdw blurRad="38100" dist="38100" dir="2700000" algn="tl">
                  <a:srgbClr val="000000">
                    <a:alpha val="43137"/>
                  </a:srgbClr>
                </a:outerShdw>
              </a:effectLst>
              <a:latin typeface="PT Serif" panose="020A0603040505020204" pitchFamily="18" charset="0"/>
              <a:ea typeface="Noto Sans" panose="020B0502040504020204" pitchFamily="34" charset="0"/>
              <a:cs typeface="Noto Sans" panose="020B0502040504020204" pitchFamily="34" charset="0"/>
            </a:endParaRPr>
          </a:p>
        </p:txBody>
      </p:sp>
      <p:sp>
        <p:nvSpPr>
          <p:cNvPr id="18" name="CuadroTexto 17">
            <a:extLst>
              <a:ext uri="{FF2B5EF4-FFF2-40B4-BE49-F238E27FC236}">
                <a16:creationId xmlns:a16="http://schemas.microsoft.com/office/drawing/2014/main" id="{C5BE84B5-E490-A72A-0DC8-ADE6EA804F96}"/>
              </a:ext>
            </a:extLst>
          </p:cNvPr>
          <p:cNvSpPr txBox="1"/>
          <p:nvPr/>
        </p:nvSpPr>
        <p:spPr>
          <a:xfrm>
            <a:off x="442619" y="551180"/>
            <a:ext cx="3401412" cy="5632311"/>
          </a:xfrm>
          <a:prstGeom prst="rect">
            <a:avLst/>
          </a:prstGeom>
          <a:noFill/>
        </p:spPr>
        <p:txBody>
          <a:bodyPr wrap="square" lIns="288000" rIns="288000" rtlCol="0">
            <a:spAutoFit/>
          </a:bodyPr>
          <a:lstStyle/>
          <a:p>
            <a:pPr algn="ctr"/>
            <a:r>
              <a:rPr lang="es-ES" sz="36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disciplina</a:t>
            </a:r>
          </a:p>
          <a:p>
            <a:pPr algn="ctr"/>
            <a:r>
              <a:rPr lang="es-ES" sz="36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amonestación</a:t>
            </a:r>
          </a:p>
          <a:p>
            <a:pPr algn="ctr"/>
            <a:r>
              <a:rPr lang="es-ES" sz="36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conducta</a:t>
            </a:r>
          </a:p>
          <a:p>
            <a:pPr algn="ctr"/>
            <a:r>
              <a:rPr lang="es-ES" sz="36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plática</a:t>
            </a:r>
          </a:p>
          <a:p>
            <a:pPr algn="ctr"/>
            <a:r>
              <a:rPr lang="es-ES" sz="36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orden</a:t>
            </a:r>
          </a:p>
          <a:p>
            <a:pPr algn="ctr"/>
            <a:r>
              <a:rPr lang="es-ES" sz="36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regla</a:t>
            </a:r>
          </a:p>
          <a:p>
            <a:pPr algn="ctr"/>
            <a:r>
              <a:rPr lang="es-ES" sz="36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enseñanza</a:t>
            </a:r>
          </a:p>
          <a:p>
            <a:pPr algn="ctr"/>
            <a:r>
              <a:rPr lang="es-ES" sz="36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castigo</a:t>
            </a:r>
          </a:p>
          <a:p>
            <a:pPr algn="ctr"/>
            <a:r>
              <a:rPr lang="es-ES" sz="36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límites</a:t>
            </a:r>
          </a:p>
          <a:p>
            <a:pPr algn="ctr"/>
            <a:r>
              <a:rPr lang="es-ES" sz="36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colaboración</a:t>
            </a:r>
          </a:p>
        </p:txBody>
      </p:sp>
      <p:sp>
        <p:nvSpPr>
          <p:cNvPr id="19" name="CuadroTexto 18">
            <a:extLst>
              <a:ext uri="{FF2B5EF4-FFF2-40B4-BE49-F238E27FC236}">
                <a16:creationId xmlns:a16="http://schemas.microsoft.com/office/drawing/2014/main" id="{528E57DC-E238-B1E5-0412-6E387CEABFC6}"/>
              </a:ext>
            </a:extLst>
          </p:cNvPr>
          <p:cNvSpPr txBox="1"/>
          <p:nvPr/>
        </p:nvSpPr>
        <p:spPr>
          <a:xfrm>
            <a:off x="4666022" y="760511"/>
            <a:ext cx="3786340" cy="1200329"/>
          </a:xfrm>
          <a:prstGeom prst="rect">
            <a:avLst/>
          </a:prstGeom>
          <a:noFill/>
        </p:spPr>
        <p:txBody>
          <a:bodyPr wrap="square" lIns="288000" rIns="288000" rtlCol="0">
            <a:spAutoFit/>
          </a:bodyPr>
          <a:lstStyle/>
          <a:p>
            <a:pPr algn="ctr"/>
            <a:r>
              <a:rPr lang="es-ES" sz="3600" b="1" dirty="0">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que provienen del Señor</a:t>
            </a:r>
          </a:p>
        </p:txBody>
      </p:sp>
      <p:sp>
        <p:nvSpPr>
          <p:cNvPr id="20" name="CuadroTexto 19">
            <a:extLst>
              <a:ext uri="{FF2B5EF4-FFF2-40B4-BE49-F238E27FC236}">
                <a16:creationId xmlns:a16="http://schemas.microsoft.com/office/drawing/2014/main" id="{595B3F49-4D05-E24B-F6E0-1A11B1A89E33}"/>
              </a:ext>
            </a:extLst>
          </p:cNvPr>
          <p:cNvSpPr txBox="1"/>
          <p:nvPr/>
        </p:nvSpPr>
        <p:spPr>
          <a:xfrm>
            <a:off x="4366881" y="2217267"/>
            <a:ext cx="4493034" cy="3539430"/>
          </a:xfrm>
          <a:prstGeom prst="rect">
            <a:avLst/>
          </a:prstGeom>
          <a:noFill/>
        </p:spPr>
        <p:txBody>
          <a:bodyPr wrap="square" lIns="288000" rIns="288000" rtlCol="0">
            <a:spAutoFit/>
          </a:bodyPr>
          <a:lstStyle/>
          <a:p>
            <a:pPr algn="ctr"/>
            <a:r>
              <a:rPr lang="es-ES" sz="3200" b="1" dirty="0">
                <a:solidFill>
                  <a:srgbClr val="FFFF00"/>
                </a:solidFill>
                <a:effectLst>
                  <a:outerShdw blurRad="38100" dist="38100" dir="2700000" algn="tl">
                    <a:srgbClr val="000000">
                      <a:alpha val="43137"/>
                    </a:srgbClr>
                  </a:outerShdw>
                </a:effectLst>
                <a:latin typeface="PT Sans" panose="020B0503020203020204" pitchFamily="34" charset="0"/>
                <a:ea typeface="Noto Sans" panose="020B0502040504020204" pitchFamily="34" charset="0"/>
                <a:cs typeface="Noto Sans" panose="020B0502040504020204" pitchFamily="34" charset="0"/>
              </a:rPr>
              <a:t>como padres debemos pedir a Dios sabiduría para influenciar en nuestros hijos de acuerdo a sus mandamientos en Su Palabra</a:t>
            </a:r>
          </a:p>
        </p:txBody>
      </p:sp>
    </p:spTree>
    <p:extLst>
      <p:ext uri="{BB962C8B-B14F-4D97-AF65-F5344CB8AC3E}">
        <p14:creationId xmlns:p14="http://schemas.microsoft.com/office/powerpoint/2010/main" val="577739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wd">
                                    <p:tmPct val="10000"/>
                                  </p:iterate>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type="wd">
                                    <p:tmPct val="10000"/>
                                  </p:iterate>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50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iterate type="wd">
                                    <p:tmPct val="10000"/>
                                  </p:iterate>
                                  <p:childTnLst>
                                    <p:set>
                                      <p:cBhvr>
                                        <p:cTn id="26" dur="1" fill="hold">
                                          <p:stCondLst>
                                            <p:cond delay="0"/>
                                          </p:stCondLst>
                                        </p:cTn>
                                        <p:tgtEl>
                                          <p:spTgt spid="18">
                                            <p:txEl>
                                              <p:pRg st="4" end="4"/>
                                            </p:txEl>
                                          </p:spTgt>
                                        </p:tgtEl>
                                        <p:attrNameLst>
                                          <p:attrName>style.visibility</p:attrName>
                                        </p:attrNameLst>
                                      </p:cBhvr>
                                      <p:to>
                                        <p:strVal val="visible"/>
                                      </p:to>
                                    </p:set>
                                    <p:animEffect transition="in" filter="fade">
                                      <p:cBhvr>
                                        <p:cTn id="27" dur="500"/>
                                        <p:tgtEl>
                                          <p:spTgt spid="1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iterate type="wd">
                                    <p:tmPct val="10000"/>
                                  </p:iterate>
                                  <p:childTnLst>
                                    <p:set>
                                      <p:cBhvr>
                                        <p:cTn id="31" dur="1" fill="hold">
                                          <p:stCondLst>
                                            <p:cond delay="0"/>
                                          </p:stCondLst>
                                        </p:cTn>
                                        <p:tgtEl>
                                          <p:spTgt spid="18">
                                            <p:txEl>
                                              <p:pRg st="5" end="5"/>
                                            </p:txEl>
                                          </p:spTgt>
                                        </p:tgtEl>
                                        <p:attrNameLst>
                                          <p:attrName>style.visibility</p:attrName>
                                        </p:attrNameLst>
                                      </p:cBhvr>
                                      <p:to>
                                        <p:strVal val="visible"/>
                                      </p:to>
                                    </p:set>
                                    <p:animEffect transition="in" filter="fade">
                                      <p:cBhvr>
                                        <p:cTn id="32" dur="500"/>
                                        <p:tgtEl>
                                          <p:spTgt spid="1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iterate type="wd">
                                    <p:tmPct val="10000"/>
                                  </p:iterate>
                                  <p:childTnLst>
                                    <p:set>
                                      <p:cBhvr>
                                        <p:cTn id="36" dur="1" fill="hold">
                                          <p:stCondLst>
                                            <p:cond delay="0"/>
                                          </p:stCondLst>
                                        </p:cTn>
                                        <p:tgtEl>
                                          <p:spTgt spid="18">
                                            <p:txEl>
                                              <p:pRg st="6" end="6"/>
                                            </p:txEl>
                                          </p:spTgt>
                                        </p:tgtEl>
                                        <p:attrNameLst>
                                          <p:attrName>style.visibility</p:attrName>
                                        </p:attrNameLst>
                                      </p:cBhvr>
                                      <p:to>
                                        <p:strVal val="visible"/>
                                      </p:to>
                                    </p:set>
                                    <p:animEffect transition="in" filter="fade">
                                      <p:cBhvr>
                                        <p:cTn id="37" dur="500"/>
                                        <p:tgtEl>
                                          <p:spTgt spid="1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iterate type="wd">
                                    <p:tmPct val="10000"/>
                                  </p:iterate>
                                  <p:childTnLst>
                                    <p:set>
                                      <p:cBhvr>
                                        <p:cTn id="41" dur="1" fill="hold">
                                          <p:stCondLst>
                                            <p:cond delay="0"/>
                                          </p:stCondLst>
                                        </p:cTn>
                                        <p:tgtEl>
                                          <p:spTgt spid="18">
                                            <p:txEl>
                                              <p:pRg st="7" end="7"/>
                                            </p:txEl>
                                          </p:spTgt>
                                        </p:tgtEl>
                                        <p:attrNameLst>
                                          <p:attrName>style.visibility</p:attrName>
                                        </p:attrNameLst>
                                      </p:cBhvr>
                                      <p:to>
                                        <p:strVal val="visible"/>
                                      </p:to>
                                    </p:set>
                                    <p:animEffect transition="in" filter="fade">
                                      <p:cBhvr>
                                        <p:cTn id="42" dur="500"/>
                                        <p:tgtEl>
                                          <p:spTgt spid="1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iterate type="wd">
                                    <p:tmPct val="10000"/>
                                  </p:iterate>
                                  <p:childTnLst>
                                    <p:set>
                                      <p:cBhvr>
                                        <p:cTn id="46" dur="1" fill="hold">
                                          <p:stCondLst>
                                            <p:cond delay="0"/>
                                          </p:stCondLst>
                                        </p:cTn>
                                        <p:tgtEl>
                                          <p:spTgt spid="18">
                                            <p:txEl>
                                              <p:pRg st="8" end="8"/>
                                            </p:txEl>
                                          </p:spTgt>
                                        </p:tgtEl>
                                        <p:attrNameLst>
                                          <p:attrName>style.visibility</p:attrName>
                                        </p:attrNameLst>
                                      </p:cBhvr>
                                      <p:to>
                                        <p:strVal val="visible"/>
                                      </p:to>
                                    </p:set>
                                    <p:animEffect transition="in" filter="fade">
                                      <p:cBhvr>
                                        <p:cTn id="47" dur="500"/>
                                        <p:tgtEl>
                                          <p:spTgt spid="1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iterate type="wd">
                                    <p:tmPct val="10000"/>
                                  </p:iterate>
                                  <p:childTnLst>
                                    <p:set>
                                      <p:cBhvr>
                                        <p:cTn id="51" dur="1" fill="hold">
                                          <p:stCondLst>
                                            <p:cond delay="0"/>
                                          </p:stCondLst>
                                        </p:cTn>
                                        <p:tgtEl>
                                          <p:spTgt spid="18">
                                            <p:txEl>
                                              <p:pRg st="9" end="9"/>
                                            </p:txEl>
                                          </p:spTgt>
                                        </p:tgtEl>
                                        <p:attrNameLst>
                                          <p:attrName>style.visibility</p:attrName>
                                        </p:attrNameLst>
                                      </p:cBhvr>
                                      <p:to>
                                        <p:strVal val="visible"/>
                                      </p:to>
                                    </p:set>
                                    <p:animEffect transition="in" filter="fade">
                                      <p:cBhvr>
                                        <p:cTn id="52" dur="500"/>
                                        <p:tgtEl>
                                          <p:spTgt spid="18">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iterate type="wd">
                                    <p:tmPct val="10000"/>
                                  </p:iterate>
                                  <p:childTnLst>
                                    <p:set>
                                      <p:cBhvr>
                                        <p:cTn id="56" dur="1" fill="hold">
                                          <p:stCondLst>
                                            <p:cond delay="0"/>
                                          </p:stCondLst>
                                        </p:cTn>
                                        <p:tgtEl>
                                          <p:spTgt spid="19">
                                            <p:txEl>
                                              <p:pRg st="0" end="0"/>
                                            </p:txEl>
                                          </p:spTgt>
                                        </p:tgtEl>
                                        <p:attrNameLst>
                                          <p:attrName>style.visibility</p:attrName>
                                        </p:attrNameLst>
                                      </p:cBhvr>
                                      <p:to>
                                        <p:strVal val="visible"/>
                                      </p:to>
                                    </p:set>
                                    <p:animEffect transition="in" filter="fade">
                                      <p:cBhvr>
                                        <p:cTn id="57" dur="500"/>
                                        <p:tgtEl>
                                          <p:spTgt spid="19">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iterate type="wd">
                                    <p:tmPct val="10000"/>
                                  </p:iterate>
                                  <p:childTnLst>
                                    <p:set>
                                      <p:cBhvr>
                                        <p:cTn id="61" dur="1" fill="hold">
                                          <p:stCondLst>
                                            <p:cond delay="0"/>
                                          </p:stCondLst>
                                        </p:cTn>
                                        <p:tgtEl>
                                          <p:spTgt spid="20">
                                            <p:txEl>
                                              <p:pRg st="0" end="0"/>
                                            </p:txEl>
                                          </p:spTgt>
                                        </p:tgtEl>
                                        <p:attrNameLst>
                                          <p:attrName>style.visibility</p:attrName>
                                        </p:attrNameLst>
                                      </p:cBhvr>
                                      <p:to>
                                        <p:strVal val="visible"/>
                                      </p:to>
                                    </p:set>
                                    <p:animEffect transition="in" filter="fade">
                                      <p:cBhvr>
                                        <p:cTn id="6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19" grpId="0" build="p"/>
      <p:bldP spid="20"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izarra">
  <a:themeElements>
    <a:clrScheme name="Pizarra">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Pizarra">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zarra">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TM04033929[[fn=Pizarra]]</Template>
  <TotalTime>1477</TotalTime>
  <Words>5103</Words>
  <Application>Microsoft Office PowerPoint</Application>
  <PresentationFormat>Presentación en pantalla (4:3)</PresentationFormat>
  <Paragraphs>300</Paragraphs>
  <Slides>35</Slides>
  <Notes>35</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35</vt:i4>
      </vt:variant>
    </vt:vector>
  </HeadingPairs>
  <TitlesOfParts>
    <vt:vector size="41" baseType="lpstr">
      <vt:lpstr>Wingdings 2</vt:lpstr>
      <vt:lpstr>Calisto MT</vt:lpstr>
      <vt:lpstr>PT Serif</vt:lpstr>
      <vt:lpstr>Calibri</vt:lpstr>
      <vt:lpstr>PT Sans</vt:lpstr>
      <vt:lpstr>Pizarra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Yvan</dc:creator>
  <cp:lastModifiedBy>info</cp:lastModifiedBy>
  <cp:revision>135</cp:revision>
  <cp:lastPrinted>2022-11-12T20:50:19Z</cp:lastPrinted>
  <dcterms:created xsi:type="dcterms:W3CDTF">2018-09-14T18:16:06Z</dcterms:created>
  <dcterms:modified xsi:type="dcterms:W3CDTF">2023-05-26T15:33:06Z</dcterms:modified>
</cp:coreProperties>
</file>